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99" r:id="rId2"/>
    <p:sldId id="267" r:id="rId3"/>
    <p:sldId id="268" r:id="rId4"/>
    <p:sldId id="269" r:id="rId5"/>
    <p:sldId id="270" r:id="rId6"/>
    <p:sldId id="271" r:id="rId7"/>
    <p:sldId id="272" r:id="rId8"/>
    <p:sldId id="257" r:id="rId9"/>
    <p:sldId id="258" r:id="rId10"/>
    <p:sldId id="273" r:id="rId11"/>
    <p:sldId id="274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76" r:id="rId21"/>
    <p:sldId id="275" r:id="rId22"/>
    <p:sldId id="277" r:id="rId23"/>
    <p:sldId id="279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92" r:id="rId36"/>
    <p:sldId id="291" r:id="rId37"/>
    <p:sldId id="294" r:id="rId38"/>
    <p:sldId id="319" r:id="rId39"/>
    <p:sldId id="296" r:id="rId40"/>
    <p:sldId id="297" r:id="rId41"/>
    <p:sldId id="298" r:id="rId42"/>
    <p:sldId id="301" r:id="rId43"/>
    <p:sldId id="302" r:id="rId44"/>
    <p:sldId id="320" r:id="rId45"/>
    <p:sldId id="303" r:id="rId46"/>
    <p:sldId id="305" r:id="rId47"/>
    <p:sldId id="306" r:id="rId48"/>
    <p:sldId id="307" r:id="rId49"/>
    <p:sldId id="304" r:id="rId50"/>
    <p:sldId id="308" r:id="rId51"/>
    <p:sldId id="310" r:id="rId52"/>
    <p:sldId id="311" r:id="rId53"/>
    <p:sldId id="312" r:id="rId54"/>
    <p:sldId id="313" r:id="rId55"/>
    <p:sldId id="309" r:id="rId56"/>
    <p:sldId id="314" r:id="rId57"/>
    <p:sldId id="315" r:id="rId58"/>
    <p:sldId id="316" r:id="rId59"/>
    <p:sldId id="317" r:id="rId60"/>
    <p:sldId id="322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7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CBE4B-6DC0-F944-9EC9-44A52AD1BF46}" type="datetimeFigureOut">
              <a:rPr lang="en-US" smtClean="0"/>
              <a:t>4/6/16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E664E-9270-1541-BC2E-C66C877E4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31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7DD525-2BC0-464B-964E-859A075FA40C}" type="datetimeFigureOut">
              <a:rPr lang="en-US" smtClean="0"/>
              <a:t>4/6/16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31B5F-B255-874E-8D14-23F481DE9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666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548D2F-761D-654D-9CC4-030532F23157}" type="slidenum">
              <a:rPr lang="en-US"/>
              <a:pPr/>
              <a:t>34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DD6C47-2DB4-5E4E-8B56-5AD47339ED69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D85307-5AB9-404D-8B2F-EFEF1745CE6C}" type="slidenum">
              <a:rPr lang="en-US"/>
              <a:pPr/>
              <a:t>39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C6F95-BBC3-6E4D-BDB0-ADB2EAD5F33F}" type="datetime1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29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3889-961C-DC4B-BB35-5C77F128839C}" type="datetime1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0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416AC-B69A-5940-A648-F54546385D0D}" type="datetime1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84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519D-1F41-244F-A464-2BC8550E0B0A}" type="datetime1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00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BD3D6-61F3-8849-8638-26A438B13E18}" type="datetime1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89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E64E5-D360-C141-BA0C-D04B8EF1BC59}" type="datetime1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38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AD5BA-908F-EE4B-8BBE-C2CBD5C80A0C}" type="datetime1">
              <a:rPr lang="en-US" smtClean="0"/>
              <a:t>4/6/16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63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DB4F8-0A57-B448-A0A4-8C7B46E827F2}" type="datetime1">
              <a:rPr lang="en-US" smtClean="0"/>
              <a:t>4/6/16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69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26E68-E760-DE47-AF1A-6444AD48A64A}" type="datetime1">
              <a:rPr lang="en-US" smtClean="0"/>
              <a:t>4/6/16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48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6C59-918D-524E-A51F-E9132EA5FC0D}" type="datetime1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74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B798-7DB8-3A4C-B702-82ED216A344C}" type="datetime1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39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0B32F-CC11-2E40-8B0D-FB61BC076C07}" type="datetime1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3CCE8-9758-1E46-A361-C3D0AD163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9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2.png"/><Relationship Id="rId1" Type="http://schemas.microsoft.com/office/2007/relationships/media" Target="../media/media7.mov"/><Relationship Id="rId2" Type="http://schemas.openxmlformats.org/officeDocument/2006/relationships/video" Target="../media/media7.mo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Relationship Id="rId3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12119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466394" y="0"/>
            <a:ext cx="4677606" cy="756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8801" y="2593610"/>
            <a:ext cx="4719084" cy="100684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Physics at the LHC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30510" y="3886200"/>
            <a:ext cx="3779793" cy="892069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2400" dirty="0" smtClean="0"/>
              <a:t>Claudio Campagnari</a:t>
            </a:r>
          </a:p>
          <a:p>
            <a:r>
              <a:rPr lang="en-US" sz="2400" dirty="0" smtClean="0"/>
              <a:t>April 6, 2016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9A8E-5094-D747-9653-AF76B488084F}" type="slidenum">
              <a:rPr lang="en-US" smtClean="0"/>
              <a:t>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285" y="0"/>
            <a:ext cx="4509715" cy="7569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489700"/>
            <a:ext cx="914400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71600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5" y="4647392"/>
            <a:ext cx="1576197" cy="22066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4019" y="4498227"/>
            <a:ext cx="2324194" cy="232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8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77"/>
            <a:ext cx="4512964" cy="29175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0459"/>
          <a:stretch/>
        </p:blipFill>
        <p:spPr>
          <a:xfrm>
            <a:off x="5155800" y="8077"/>
            <a:ext cx="3988200" cy="35438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378" y="3551966"/>
            <a:ext cx="4732166" cy="3306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11816"/>
            <a:ext cx="4434378" cy="2946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8491" y="3344579"/>
            <a:ext cx="1134473" cy="11344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3744" y="0"/>
            <a:ext cx="1899643" cy="73146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98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More fun facts about the LHC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45669" y="1357408"/>
            <a:ext cx="8848920" cy="499894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1232 superconducting dipole magnets to bend the beams</a:t>
            </a:r>
          </a:p>
          <a:p>
            <a:pPr lvl="1"/>
            <a:r>
              <a:rPr lang="en-US" sz="2000" dirty="0"/>
              <a:t>15 m long. T=1.9K. B=8.4 T. I=11,700 A</a:t>
            </a:r>
          </a:p>
          <a:p>
            <a:r>
              <a:rPr lang="en-US" sz="2000" dirty="0"/>
              <a:t>Also 392 superconducting </a:t>
            </a:r>
            <a:r>
              <a:rPr lang="en-US" sz="2000" dirty="0" err="1"/>
              <a:t>quadrupoles</a:t>
            </a:r>
            <a:r>
              <a:rPr lang="en-US" sz="2000" dirty="0"/>
              <a:t> to keep the beams focused.</a:t>
            </a:r>
          </a:p>
          <a:p>
            <a:r>
              <a:rPr lang="en-US" sz="2000" dirty="0" smtClean="0"/>
              <a:t>96 </a:t>
            </a:r>
            <a:r>
              <a:rPr lang="en-US" sz="2000" dirty="0" err="1" smtClean="0"/>
              <a:t>tonnes</a:t>
            </a:r>
            <a:r>
              <a:rPr lang="en-US" sz="2000" dirty="0" smtClean="0"/>
              <a:t> of liquid He</a:t>
            </a:r>
          </a:p>
          <a:p>
            <a:r>
              <a:rPr lang="en-US" sz="2000" dirty="0" smtClean="0"/>
              <a:t>17 miles long vacuum pipe</a:t>
            </a:r>
          </a:p>
          <a:p>
            <a:r>
              <a:rPr lang="en-US" sz="2000" dirty="0" smtClean="0"/>
              <a:t>Protons go around the ring 11,000 times a second</a:t>
            </a:r>
          </a:p>
          <a:p>
            <a:r>
              <a:rPr lang="en-US" sz="2000" dirty="0" smtClean="0"/>
              <a:t>“Bunches” of protons collide every 25 </a:t>
            </a:r>
            <a:r>
              <a:rPr lang="en-US" sz="2000" dirty="0" err="1" smtClean="0"/>
              <a:t>nsec</a:t>
            </a:r>
            <a:endParaRPr lang="en-US" sz="2000" dirty="0" smtClean="0"/>
          </a:p>
          <a:p>
            <a:r>
              <a:rPr lang="en-US" sz="2000" dirty="0" smtClean="0"/>
              <a:t>Each bunch has a transverse size of about 50 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m and is ~ 2 cm long</a:t>
            </a:r>
          </a:p>
          <a:p>
            <a:r>
              <a:rPr lang="en-US" sz="2000" dirty="0" smtClean="0"/>
              <a:t>There are about 10</a:t>
            </a:r>
            <a:r>
              <a:rPr lang="en-US" sz="2000" baseline="30000" dirty="0" smtClean="0"/>
              <a:t>11</a:t>
            </a:r>
            <a:r>
              <a:rPr lang="en-US" sz="2000" dirty="0" smtClean="0"/>
              <a:t> protons in each bunch</a:t>
            </a:r>
          </a:p>
          <a:p>
            <a:r>
              <a:rPr lang="en-US" sz="2000" dirty="0" smtClean="0"/>
              <a:t>Most protons just fly through.  </a:t>
            </a:r>
          </a:p>
          <a:p>
            <a:r>
              <a:rPr lang="en-US" sz="2000" dirty="0" smtClean="0"/>
              <a:t>Only about 20 per bunch hit a proton from the other bunch and </a:t>
            </a:r>
            <a:r>
              <a:rPr lang="en-US" sz="2000" i="1" dirty="0" smtClean="0"/>
              <a:t>interact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48867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2694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How do we distinguish different particles in the collision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7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ctr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17600"/>
            <a:ext cx="9144000" cy="46212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0026"/>
          </a:xfrm>
        </p:spPr>
        <p:txBody>
          <a:bodyPr/>
          <a:lstStyle/>
          <a:p>
            <a:r>
              <a:rPr lang="en-US" dirty="0" smtClean="0"/>
              <a:t>Electrons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27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ot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31888"/>
            <a:ext cx="9144000" cy="459422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67002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Photons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82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90613"/>
            <a:ext cx="9144000" cy="467677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67002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98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rgedHadr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31888"/>
            <a:ext cx="9144000" cy="459422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67002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Charged Hadrons (e.g., protons)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utralHadr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00138"/>
            <a:ext cx="9144000" cy="465772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67002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Neutral Hadrons (e.g., neutrons)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99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92" y="850197"/>
            <a:ext cx="7432324" cy="564682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2231"/>
            <a:ext cx="8229600" cy="67002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Quarks and gluons: "jets"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65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943" y="816046"/>
            <a:ext cx="5860695" cy="604195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2231"/>
            <a:ext cx="8229600" cy="67002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Neutrinos, dark matter...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84304" y="1270049"/>
            <a:ext cx="1736373" cy="12003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pp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/>
              </a:rPr>
              <a:t> W</a:t>
            </a:r>
            <a:r>
              <a:rPr lang="en-US" sz="2400" baseline="30000" dirty="0" smtClean="0">
                <a:sym typeface="Wingdings"/>
              </a:rPr>
              <a:t>+</a:t>
            </a:r>
            <a:r>
              <a:rPr lang="en-US" sz="2400" dirty="0" smtClean="0">
                <a:sym typeface="Wingdings"/>
              </a:rPr>
              <a:t> W</a:t>
            </a:r>
            <a:r>
              <a:rPr lang="en-US" sz="2400" baseline="30000" dirty="0" smtClean="0">
                <a:sym typeface="Wingdings"/>
              </a:rPr>
              <a:t>-</a:t>
            </a:r>
            <a:endParaRPr lang="en-US" sz="2400" dirty="0" smtClean="0"/>
          </a:p>
          <a:p>
            <a:r>
              <a:rPr lang="en-US" sz="2400" dirty="0" smtClean="0"/>
              <a:t>W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/>
              </a:rPr>
              <a:t> e</a:t>
            </a:r>
            <a:r>
              <a:rPr lang="en-US" sz="2400" baseline="30000" dirty="0" smtClean="0">
                <a:sym typeface="Wingdings"/>
              </a:rPr>
              <a:t>- </a:t>
            </a:r>
            <a:r>
              <a:rPr lang="en-US" sz="2400" dirty="0" smtClean="0">
                <a:latin typeface="Symbol" charset="2"/>
                <a:cs typeface="Symbol" charset="2"/>
                <a:sym typeface="Wingdings"/>
              </a:rPr>
              <a:t>n</a:t>
            </a:r>
          </a:p>
          <a:p>
            <a:r>
              <a:rPr lang="en-US" sz="2400" dirty="0" smtClean="0">
                <a:sym typeface="Wingdings"/>
              </a:rPr>
              <a:t>W</a:t>
            </a:r>
            <a:r>
              <a:rPr lang="en-US" sz="2400" baseline="30000" dirty="0" smtClean="0">
                <a:sym typeface="Wingdings"/>
              </a:rPr>
              <a:t>+</a:t>
            </a:r>
            <a:r>
              <a:rPr lang="en-US" sz="2400" dirty="0" smtClean="0">
                <a:sym typeface="Wingdings"/>
              </a:rPr>
              <a:t>  </a:t>
            </a:r>
            <a:r>
              <a:rPr lang="en-US" sz="2400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2400" baseline="30000" dirty="0" smtClean="0"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sz="2400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2400" dirty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2400" dirty="0" smtClean="0">
                <a:latin typeface="Symbol" charset="2"/>
                <a:cs typeface="Symbol" charset="2"/>
                <a:sym typeface="Wingdings"/>
              </a:rPr>
              <a:t>  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1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153" y="1274816"/>
            <a:ext cx="8229600" cy="97138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study of the fundamental building blocks of matter and their interactions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66022"/>
            <a:ext cx="7634093" cy="336173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64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0198"/>
          </a:xfrm>
        </p:spPr>
        <p:txBody>
          <a:bodyPr/>
          <a:lstStyle/>
          <a:p>
            <a:r>
              <a:rPr lang="en-US" dirty="0" smtClean="0"/>
              <a:t>Proton-Proton interactions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760499"/>
            <a:ext cx="9144000" cy="1149822"/>
          </a:xfrm>
        </p:spPr>
        <p:txBody>
          <a:bodyPr>
            <a:noAutofit/>
          </a:bodyPr>
          <a:lstStyle/>
          <a:p>
            <a:r>
              <a:rPr lang="en-US" sz="2400" dirty="0" smtClean="0"/>
              <a:t>Protons are "composite" particles</a:t>
            </a:r>
          </a:p>
          <a:p>
            <a:r>
              <a:rPr lang="en-US" sz="2400" dirty="0" smtClean="0"/>
              <a:t>We care mostly about the collisions of constituents </a:t>
            </a:r>
          </a:p>
          <a:p>
            <a:pPr lvl="1"/>
            <a:r>
              <a:rPr lang="en-US" sz="2000" dirty="0" smtClean="0"/>
              <a:t>quarks, gluons: aka </a:t>
            </a:r>
            <a:r>
              <a:rPr lang="en-US" sz="2000" dirty="0" err="1" smtClean="0"/>
              <a:t>partons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7060" b="26732"/>
          <a:stretch/>
        </p:blipFill>
        <p:spPr>
          <a:xfrm>
            <a:off x="1541840" y="2120246"/>
            <a:ext cx="5930789" cy="2761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137" y="6348095"/>
            <a:ext cx="4135120" cy="509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348" y="5565814"/>
            <a:ext cx="5511165" cy="3771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8277" y="4948594"/>
            <a:ext cx="3954145" cy="668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0399" y="5951220"/>
            <a:ext cx="3946525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23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550573"/>
            <a:ext cx="4691384" cy="46975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Like "broadband"  beams</a:t>
            </a:r>
          </a:p>
          <a:p>
            <a:endParaRPr lang="en-US" sz="2400" dirty="0" smtClean="0"/>
          </a:p>
          <a:p>
            <a:r>
              <a:rPr lang="en-US" sz="2400" dirty="0" smtClean="0"/>
              <a:t>Collisions at the highest energies are rare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 descr="lumi2012_abs_v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259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12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831" y="0"/>
            <a:ext cx="5285727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22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550573"/>
            <a:ext cx="4691384" cy="565272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Like "broadband"  beams</a:t>
            </a:r>
          </a:p>
          <a:p>
            <a:endParaRPr lang="en-US" sz="2400" dirty="0" smtClean="0"/>
          </a:p>
          <a:p>
            <a:r>
              <a:rPr lang="en-US" sz="2400" dirty="0" smtClean="0"/>
              <a:t>Collisions at the highest energies are rare</a:t>
            </a:r>
          </a:p>
          <a:p>
            <a:endParaRPr lang="en-US" sz="2400" dirty="0" smtClean="0"/>
          </a:p>
          <a:p>
            <a:r>
              <a:rPr lang="en-US" sz="2400" dirty="0" smtClean="0"/>
              <a:t>Sensitive to </a:t>
            </a:r>
            <a:r>
              <a:rPr lang="en-US" sz="2400" u="sng" dirty="0" smtClean="0"/>
              <a:t>many</a:t>
            </a:r>
            <a:r>
              <a:rPr lang="en-US" sz="2400" dirty="0" smtClean="0"/>
              <a:t> processes</a:t>
            </a:r>
          </a:p>
          <a:p>
            <a:endParaRPr lang="en-US" sz="2400" dirty="0" smtClean="0"/>
          </a:p>
          <a:p>
            <a:r>
              <a:rPr lang="en-US" sz="2400" dirty="0" smtClean="0"/>
              <a:t>Interesting processes are rare</a:t>
            </a:r>
          </a:p>
          <a:p>
            <a:endParaRPr lang="en-US" sz="2400" dirty="0"/>
          </a:p>
          <a:p>
            <a:r>
              <a:rPr lang="en-US" sz="2400" dirty="0" smtClean="0"/>
              <a:t>A premium on "luminosity" (</a:t>
            </a:r>
            <a:r>
              <a:rPr lang="en-US" sz="2400" dirty="0" err="1" smtClean="0"/>
              <a:t>ie</a:t>
            </a:r>
            <a:r>
              <a:rPr lang="en-US" sz="2400" dirty="0" smtClean="0"/>
              <a:t>, beam intensity)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74849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D76B7-2863-1441-80BC-BA3E6CE8A5ED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0806" t="34223" b="31433"/>
          <a:stretch/>
        </p:blipFill>
        <p:spPr>
          <a:xfrm>
            <a:off x="660018" y="0"/>
            <a:ext cx="6540180" cy="3193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0806" b="70110"/>
          <a:stretch/>
        </p:blipFill>
        <p:spPr>
          <a:xfrm>
            <a:off x="840021" y="3796513"/>
            <a:ext cx="6878923" cy="292496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560097" y="1280093"/>
            <a:ext cx="810021" cy="63004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6" idx="4"/>
          </p:cNvCxnSpPr>
          <p:nvPr/>
        </p:nvCxnSpPr>
        <p:spPr>
          <a:xfrm>
            <a:off x="3965108" y="1910139"/>
            <a:ext cx="5001" cy="18863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314859" y="-83970"/>
            <a:ext cx="9760597" cy="7189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845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importance of "the </a:t>
            </a:r>
            <a:r>
              <a:rPr lang="en-US" dirty="0" err="1" smtClean="0"/>
              <a:t>TeV</a:t>
            </a:r>
            <a:r>
              <a:rPr lang="en-US" dirty="0" smtClean="0"/>
              <a:t> scale"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LHC was built to investigate physics at the </a:t>
            </a:r>
            <a:r>
              <a:rPr lang="en-US" dirty="0" err="1" smtClean="0"/>
              <a:t>TeV</a:t>
            </a:r>
            <a:r>
              <a:rPr lang="en-US" dirty="0" smtClean="0"/>
              <a:t> scale</a:t>
            </a:r>
          </a:p>
          <a:p>
            <a:endParaRPr lang="en-US" dirty="0" smtClean="0"/>
          </a:p>
          <a:p>
            <a:r>
              <a:rPr lang="en-US" dirty="0" smtClean="0"/>
              <a:t>No lose theorem: there has to be new physics at ~ </a:t>
            </a:r>
            <a:r>
              <a:rPr lang="en-US" dirty="0" err="1" smtClean="0"/>
              <a:t>TeV</a:t>
            </a:r>
            <a:r>
              <a:rPr lang="en-US" dirty="0" smtClean="0"/>
              <a:t> energies</a:t>
            </a:r>
          </a:p>
          <a:p>
            <a:endParaRPr lang="en-US" dirty="0" smtClean="0"/>
          </a:p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25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questions of particle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Matter/antimatter asymmetry in the universe?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Dark matter?  Dark energy?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Why 3 generations?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Why are the masses what they are and why are they so different?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How do quarks and leptons and W/Z bosons get their mass?  (The Higgs and all that)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BFBFBF"/>
                </a:solidFill>
              </a:rPr>
              <a:t>Are quarks and leptons really fundamental?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BFBFBF"/>
                </a:solidFill>
              </a:rPr>
              <a:t>What about gravity?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0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question of mass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Standard Model is a quantum gauge theory that is very successful at describing the strong, week, and EM interactions</a:t>
            </a:r>
          </a:p>
          <a:p>
            <a:r>
              <a:rPr lang="en-US" sz="2400" dirty="0" smtClean="0"/>
              <a:t>It has trouble with masses.  Putting mass terms "by hand" in the </a:t>
            </a:r>
            <a:r>
              <a:rPr lang="en-US" sz="2400" dirty="0" err="1" smtClean="0"/>
              <a:t>lagrangian</a:t>
            </a:r>
            <a:r>
              <a:rPr lang="en-US" sz="2400" dirty="0" smtClean="0"/>
              <a:t> does not work</a:t>
            </a:r>
          </a:p>
          <a:p>
            <a:r>
              <a:rPr lang="en-US" sz="2400" dirty="0" smtClean="0"/>
              <a:t>Need to invent a mechanism for leptons/quarks </a:t>
            </a:r>
            <a:r>
              <a:rPr lang="en-US" sz="2400" dirty="0" err="1" smtClean="0"/>
              <a:t>etc</a:t>
            </a:r>
            <a:r>
              <a:rPr lang="en-US" sz="2400" dirty="0" smtClean="0"/>
              <a:t> to acquire mass somehow</a:t>
            </a:r>
          </a:p>
          <a:p>
            <a:r>
              <a:rPr lang="en-US" sz="2400" dirty="0" smtClean="0"/>
              <a:t>The Higgs mechanism is one way:</a:t>
            </a:r>
          </a:p>
          <a:p>
            <a:pPr lvl="1"/>
            <a:r>
              <a:rPr lang="en-US" sz="2000" dirty="0" smtClean="0"/>
              <a:t>Postulates the existence of a new field that permeates space</a:t>
            </a:r>
          </a:p>
          <a:p>
            <a:pPr lvl="1"/>
            <a:r>
              <a:rPr lang="en-US" sz="2000" dirty="0" smtClean="0"/>
              <a:t>Postulate some clever way of this field to interact with leptons/quarks/gauge bosons</a:t>
            </a:r>
          </a:p>
          <a:p>
            <a:pPr lvl="1"/>
            <a:r>
              <a:rPr lang="en-US" sz="2000" dirty="0" smtClean="0"/>
              <a:t>Under some circumstances these interactions give rise to the missing mass terms in the </a:t>
            </a:r>
            <a:r>
              <a:rPr lang="en-US" sz="2000" dirty="0" err="1" smtClean="0"/>
              <a:t>lagrangian</a:t>
            </a:r>
            <a:r>
              <a:rPr lang="en-US" sz="2000" dirty="0" smtClean="0"/>
              <a:t> without breaking the mathematical consistency of the theory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84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question of mass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86" y="1167982"/>
            <a:ext cx="9058514" cy="555349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Necessary property of the Higgs field</a:t>
            </a:r>
          </a:p>
          <a:p>
            <a:pPr lvl="1"/>
            <a:r>
              <a:rPr lang="en-US" sz="2400" dirty="0" smtClean="0"/>
              <a:t>Has to have a vacuum expectation value of </a:t>
            </a:r>
            <a:r>
              <a:rPr lang="en-US" sz="2400" dirty="0" smtClean="0">
                <a:solidFill>
                  <a:srgbClr val="FF0000"/>
                </a:solidFill>
              </a:rPr>
              <a:t>0.246 </a:t>
            </a:r>
            <a:r>
              <a:rPr lang="en-US" sz="2400" dirty="0" err="1" smtClean="0">
                <a:solidFill>
                  <a:srgbClr val="FF0000"/>
                </a:solidFill>
              </a:rPr>
              <a:t>TeV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1"/>
            <a:r>
              <a:rPr lang="en-US" sz="2400" dirty="0" smtClean="0"/>
              <a:t>Existence of an associated particle of S=0 and mass </a:t>
            </a:r>
            <a:r>
              <a:rPr lang="en-US" sz="2400" dirty="0" smtClean="0">
                <a:solidFill>
                  <a:srgbClr val="FF0000"/>
                </a:solidFill>
              </a:rPr>
              <a:t>~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0.1 – 1 </a:t>
            </a:r>
            <a:r>
              <a:rPr lang="en-US" sz="2400" dirty="0" err="1" smtClean="0">
                <a:solidFill>
                  <a:srgbClr val="FF0000"/>
                </a:solidFill>
              </a:rPr>
              <a:t>TeV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800" dirty="0" smtClean="0"/>
              <a:t>Before LHC did not know if Higgs picture was correct</a:t>
            </a:r>
          </a:p>
          <a:p>
            <a:r>
              <a:rPr lang="en-US" sz="2800" dirty="0" smtClean="0"/>
              <a:t>There were other possibilities</a:t>
            </a:r>
          </a:p>
          <a:p>
            <a:pPr lvl="1"/>
            <a:r>
              <a:rPr lang="en-US" sz="2400" dirty="0" smtClean="0"/>
              <a:t>All of involved new particles/new interactions at </a:t>
            </a:r>
            <a:r>
              <a:rPr lang="en-US" sz="2400" dirty="0" smtClean="0">
                <a:solidFill>
                  <a:srgbClr val="FF0000"/>
                </a:solidFill>
              </a:rPr>
              <a:t>~ </a:t>
            </a:r>
            <a:r>
              <a:rPr lang="en-US" sz="2400" dirty="0" err="1" smtClean="0">
                <a:solidFill>
                  <a:srgbClr val="FF0000"/>
                </a:solidFill>
              </a:rPr>
              <a:t>TeV</a:t>
            </a:r>
            <a:r>
              <a:rPr lang="en-US" sz="2400" dirty="0" smtClean="0"/>
              <a:t> scale</a:t>
            </a:r>
          </a:p>
          <a:p>
            <a:r>
              <a:rPr lang="en-US" sz="2800" dirty="0" smtClean="0"/>
              <a:t>If Higgs is the answer: what Higgs?  </a:t>
            </a:r>
            <a:endParaRPr lang="en-US" sz="2800" dirty="0"/>
          </a:p>
          <a:p>
            <a:pPr lvl="1"/>
            <a:r>
              <a:rPr lang="en-US" sz="2400" dirty="0" smtClean="0"/>
              <a:t>More than one way to setup "the Higgs sector".  Maybe one Higgs boson?  Maybe a family?</a:t>
            </a:r>
          </a:p>
          <a:p>
            <a:pPr marL="0" indent="0"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There must be something going on at the </a:t>
            </a:r>
            <a:r>
              <a:rPr lang="en-US" u="sng" dirty="0" err="1" smtClean="0">
                <a:solidFill>
                  <a:srgbClr val="FF0000"/>
                </a:solidFill>
              </a:rPr>
              <a:t>TeV</a:t>
            </a:r>
            <a:r>
              <a:rPr lang="en-US" u="sng" dirty="0" smtClean="0">
                <a:solidFill>
                  <a:srgbClr val="FF0000"/>
                </a:solidFill>
              </a:rPr>
              <a:t> scale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09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629"/>
            <a:ext cx="8229600" cy="1143000"/>
          </a:xfrm>
        </p:spPr>
        <p:txBody>
          <a:bodyPr/>
          <a:lstStyle/>
          <a:p>
            <a:r>
              <a:rPr lang="en-US" dirty="0" smtClean="0"/>
              <a:t>The Higgs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 smtClean="0"/>
              <a:t>Something that looks very much like the minimal Standard Model Higgs boson was discovered in 2012,  Mass ~ 0.125 </a:t>
            </a:r>
            <a:r>
              <a:rPr lang="en-US" dirty="0" err="1" smtClean="0"/>
              <a:t>TeV</a:t>
            </a:r>
            <a:r>
              <a:rPr lang="en-US" dirty="0" smtClean="0"/>
              <a:t> = 125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More on this later</a:t>
            </a:r>
          </a:p>
          <a:p>
            <a:r>
              <a:rPr lang="en-US" dirty="0" smtClean="0"/>
              <a:t>So it is all done?  </a:t>
            </a:r>
            <a:r>
              <a:rPr lang="en-US" b="1" u="sng" dirty="0" smtClean="0">
                <a:solidFill>
                  <a:srgbClr val="FF0000"/>
                </a:solidFill>
              </a:rPr>
              <a:t>No</a:t>
            </a:r>
          </a:p>
          <a:p>
            <a:r>
              <a:rPr lang="en-US" dirty="0" smtClean="0"/>
              <a:t>The questions of dark matter, generations, etc. remain</a:t>
            </a:r>
          </a:p>
          <a:p>
            <a:r>
              <a:rPr lang="en-US" dirty="0" smtClean="0"/>
              <a:t>All is not well with Higgs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94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96"/>
            <a:ext cx="8229600" cy="1143000"/>
          </a:xfrm>
        </p:spPr>
        <p:txBody>
          <a:bodyPr/>
          <a:lstStyle/>
          <a:p>
            <a:r>
              <a:rPr lang="en-US" dirty="0" smtClean="0"/>
              <a:t>Issues with the Higgs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14073"/>
            <a:ext cx="9144000" cy="5579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In the SM the quantum corrections to the Higgs mass are infinitely large, or at least as large at the scale of new physics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0090"/>
                </a:solidFill>
              </a:rPr>
              <a:t>M</a:t>
            </a:r>
            <a:r>
              <a:rPr lang="en-US" baseline="30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  ≈  M</a:t>
            </a:r>
            <a:r>
              <a:rPr lang="en-US" baseline="30000" dirty="0" smtClean="0">
                <a:solidFill>
                  <a:srgbClr val="000090"/>
                </a:solidFill>
              </a:rPr>
              <a:t>2</a:t>
            </a:r>
            <a:r>
              <a:rPr lang="en-US" baseline="-25000" dirty="0" smtClean="0">
                <a:solidFill>
                  <a:srgbClr val="000090"/>
                </a:solidFill>
              </a:rPr>
              <a:t>0</a:t>
            </a:r>
            <a:r>
              <a:rPr lang="en-US" dirty="0" smtClean="0">
                <a:solidFill>
                  <a:srgbClr val="000090"/>
                </a:solidFill>
              </a:rPr>
              <a:t> -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L</a:t>
            </a:r>
            <a:r>
              <a:rPr lang="en-US" baseline="30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   </a:t>
            </a:r>
          </a:p>
          <a:p>
            <a:pPr marL="0" indent="0">
              <a:buNone/>
            </a:pPr>
            <a:r>
              <a:rPr lang="en-US" sz="2400" dirty="0" smtClean="0"/>
              <a:t>where </a:t>
            </a:r>
            <a:r>
              <a:rPr lang="en-US" sz="2400" dirty="0" smtClean="0">
                <a:latin typeface="Symbol" charset="2"/>
                <a:cs typeface="Symbol" charset="2"/>
              </a:rPr>
              <a:t>L</a:t>
            </a:r>
            <a:r>
              <a:rPr lang="en-US" sz="2400" dirty="0" smtClean="0">
                <a:cs typeface="Symbol" charset="2"/>
              </a:rPr>
              <a:t> is the energy scale of new physics </a:t>
            </a:r>
          </a:p>
          <a:p>
            <a:pPr marL="0" indent="0">
              <a:buNone/>
            </a:pPr>
            <a:endParaRPr lang="en-US" sz="2400" dirty="0">
              <a:cs typeface="Symbol" charset="2"/>
            </a:endParaRPr>
          </a:p>
          <a:p>
            <a:pPr marL="0" indent="0">
              <a:buNone/>
            </a:pPr>
            <a:r>
              <a:rPr lang="en-US" sz="2400" dirty="0">
                <a:cs typeface="Symbol" charset="2"/>
              </a:rPr>
              <a:t>K</a:t>
            </a:r>
            <a:r>
              <a:rPr lang="en-US" sz="2400" dirty="0" smtClean="0">
                <a:cs typeface="Symbol" charset="2"/>
              </a:rPr>
              <a:t>now one such scale: the Plank scale, </a:t>
            </a:r>
            <a:r>
              <a:rPr lang="en-US" sz="2400" dirty="0" smtClean="0"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000000"/>
                </a:solidFill>
              </a:rPr>
              <a:t>≈</a:t>
            </a:r>
            <a:r>
              <a:rPr lang="en-US" sz="2400" dirty="0" smtClean="0">
                <a:cs typeface="Symbol" charset="2"/>
              </a:rPr>
              <a:t>10</a:t>
            </a:r>
            <a:r>
              <a:rPr lang="en-US" sz="2400" baseline="30000" dirty="0" smtClean="0">
                <a:cs typeface="Symbol" charset="2"/>
              </a:rPr>
              <a:t>19</a:t>
            </a:r>
            <a:r>
              <a:rPr lang="en-US" sz="2400" dirty="0" smtClean="0">
                <a:cs typeface="Symbol" charset="2"/>
              </a:rPr>
              <a:t> </a:t>
            </a:r>
            <a:r>
              <a:rPr lang="en-US" sz="2400" dirty="0" err="1" smtClean="0">
                <a:cs typeface="Symbol" charset="2"/>
              </a:rPr>
              <a:t>GeV</a:t>
            </a:r>
            <a:r>
              <a:rPr lang="en-US" sz="2400" dirty="0" smtClean="0">
                <a:cs typeface="Symbol" charset="2"/>
              </a:rPr>
              <a:t>, where quantum mechanics meets gravity.  </a:t>
            </a:r>
          </a:p>
          <a:p>
            <a:pPr marL="0" indent="0">
              <a:buNone/>
            </a:pPr>
            <a:r>
              <a:rPr lang="en-US" sz="2400" b="1" u="sng" dirty="0" smtClean="0">
                <a:cs typeface="Symbol" charset="2"/>
              </a:rPr>
              <a:t>For </a:t>
            </a:r>
            <a:r>
              <a:rPr lang="en-US" sz="2400" b="1" u="sng" dirty="0">
                <a:latin typeface="Symbol" charset="2"/>
                <a:cs typeface="Symbol" charset="2"/>
              </a:rPr>
              <a:t>L</a:t>
            </a:r>
            <a:r>
              <a:rPr lang="en-US" sz="2400" b="1" u="sng" dirty="0">
                <a:solidFill>
                  <a:srgbClr val="000000"/>
                </a:solidFill>
              </a:rPr>
              <a:t>≈</a:t>
            </a:r>
            <a:r>
              <a:rPr lang="en-US" sz="2400" b="1" u="sng" dirty="0">
                <a:cs typeface="Symbol" charset="2"/>
              </a:rPr>
              <a:t>10</a:t>
            </a:r>
            <a:r>
              <a:rPr lang="en-US" sz="2400" b="1" u="sng" baseline="30000" dirty="0">
                <a:cs typeface="Symbol" charset="2"/>
              </a:rPr>
              <a:t>19</a:t>
            </a:r>
            <a:r>
              <a:rPr lang="en-US" sz="2400" b="1" u="sng" dirty="0">
                <a:cs typeface="Symbol" charset="2"/>
              </a:rPr>
              <a:t> </a:t>
            </a:r>
            <a:r>
              <a:rPr lang="en-US" sz="2400" b="1" u="sng" dirty="0" err="1" smtClean="0">
                <a:cs typeface="Symbol" charset="2"/>
              </a:rPr>
              <a:t>GeV</a:t>
            </a:r>
            <a:r>
              <a:rPr lang="en-US" sz="2400" b="1" u="sng" dirty="0" smtClean="0">
                <a:cs typeface="Symbol" charset="2"/>
              </a:rPr>
              <a:t>, M</a:t>
            </a:r>
            <a:r>
              <a:rPr lang="en-US" sz="2400" b="1" u="sng" dirty="0" smtClean="0">
                <a:solidFill>
                  <a:srgbClr val="000000"/>
                </a:solidFill>
              </a:rPr>
              <a:t>≈100 </a:t>
            </a:r>
            <a:r>
              <a:rPr lang="en-US" sz="2400" b="1" u="sng" dirty="0" err="1" smtClean="0">
                <a:solidFill>
                  <a:srgbClr val="000000"/>
                </a:solidFill>
              </a:rPr>
              <a:t>GeV</a:t>
            </a:r>
            <a:r>
              <a:rPr lang="en-US" sz="2400" b="1" u="sng" dirty="0" smtClean="0">
                <a:solidFill>
                  <a:srgbClr val="000000"/>
                </a:solidFill>
              </a:rPr>
              <a:t>, need cancellation to 34 decimal places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More attractive (natural) to expect  </a:t>
            </a:r>
            <a:r>
              <a:rPr lang="en-US" sz="24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L </a:t>
            </a:r>
            <a:r>
              <a:rPr lang="en-US" sz="2400" dirty="0" smtClean="0">
                <a:solidFill>
                  <a:srgbClr val="000000"/>
                </a:solidFill>
              </a:rPr>
              <a:t>≈ 0.1-1 </a:t>
            </a:r>
            <a:r>
              <a:rPr lang="en-US" sz="2400" dirty="0" err="1" smtClean="0">
                <a:solidFill>
                  <a:srgbClr val="000000"/>
                </a:solidFill>
              </a:rPr>
              <a:t>TeV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cs typeface="Symbol" charset="2"/>
            </a:endParaRPr>
          </a:p>
          <a:p>
            <a:pPr marL="0" indent="0" algn="ctr">
              <a:buNone/>
            </a:pPr>
            <a:r>
              <a:rPr lang="en-US" sz="2800" u="sng" dirty="0" smtClean="0">
                <a:solidFill>
                  <a:srgbClr val="FF0000"/>
                </a:solidFill>
                <a:cs typeface="Symbol" charset="2"/>
              </a:rPr>
              <a:t>Even having found a Higgs boson, good reasons to believe that there may be new physics around the corner </a:t>
            </a:r>
          </a:p>
          <a:p>
            <a:pPr marL="0" indent="0">
              <a:buNone/>
            </a:pPr>
            <a:endParaRPr lang="en-US" sz="2400" dirty="0">
              <a:cs typeface="Symbol" charset="2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62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83558" cy="5866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" y="6033105"/>
            <a:ext cx="5047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periodic table of particle physicists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983558" y="1275411"/>
            <a:ext cx="415660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“Standard Model” is a theory of </a:t>
            </a:r>
          </a:p>
          <a:p>
            <a:r>
              <a:rPr lang="en-US" sz="2000" b="1" dirty="0" smtClean="0">
                <a:solidFill>
                  <a:srgbClr val="000090"/>
                </a:solidFill>
              </a:rPr>
              <a:t>elementary particles developed in</a:t>
            </a:r>
          </a:p>
          <a:p>
            <a:r>
              <a:rPr lang="en-US" sz="2000" b="1" dirty="0">
                <a:solidFill>
                  <a:srgbClr val="000090"/>
                </a:solidFill>
              </a:rPr>
              <a:t>t</a:t>
            </a:r>
            <a:r>
              <a:rPr lang="en-US" sz="2000" b="1" dirty="0" smtClean="0">
                <a:solidFill>
                  <a:srgbClr val="000090"/>
                </a:solidFill>
              </a:rPr>
              <a:t>he 60’s and 70’s.</a:t>
            </a:r>
          </a:p>
          <a:p>
            <a:endParaRPr lang="en-US" sz="2000" b="1" dirty="0">
              <a:solidFill>
                <a:srgbClr val="000090"/>
              </a:solidFill>
            </a:endParaRPr>
          </a:p>
          <a:p>
            <a:r>
              <a:rPr lang="en-US" sz="2000" b="1" dirty="0" smtClean="0">
                <a:solidFill>
                  <a:srgbClr val="000090"/>
                </a:solidFill>
              </a:rPr>
              <a:t>It works extremely well in describing</a:t>
            </a:r>
          </a:p>
          <a:p>
            <a:r>
              <a:rPr lang="en-US" sz="2000" b="1" dirty="0">
                <a:solidFill>
                  <a:srgbClr val="000090"/>
                </a:solidFill>
              </a:rPr>
              <a:t>t</a:t>
            </a:r>
            <a:r>
              <a:rPr lang="en-US" sz="2000" b="1" dirty="0" smtClean="0">
                <a:solidFill>
                  <a:srgbClr val="000090"/>
                </a:solidFill>
              </a:rPr>
              <a:t>he interactions of particles observed</a:t>
            </a:r>
          </a:p>
          <a:p>
            <a:r>
              <a:rPr lang="en-US" sz="2000" b="1" dirty="0">
                <a:solidFill>
                  <a:srgbClr val="000090"/>
                </a:solidFill>
              </a:rPr>
              <a:t>i</a:t>
            </a:r>
            <a:r>
              <a:rPr lang="en-US" sz="2000" b="1" dirty="0" smtClean="0">
                <a:solidFill>
                  <a:srgbClr val="000090"/>
                </a:solidFill>
              </a:rPr>
              <a:t>n experiments.</a:t>
            </a:r>
          </a:p>
          <a:p>
            <a:endParaRPr lang="en-US" sz="2000" b="1" dirty="0" smtClean="0">
              <a:solidFill>
                <a:srgbClr val="000090"/>
              </a:solidFill>
            </a:endParaRPr>
          </a:p>
          <a:p>
            <a:r>
              <a:rPr lang="en-US" sz="2000" b="1" dirty="0" smtClean="0">
                <a:solidFill>
                  <a:srgbClr val="000090"/>
                </a:solidFill>
              </a:rPr>
              <a:t>But there are several open questions.</a:t>
            </a:r>
          </a:p>
          <a:p>
            <a:endParaRPr lang="en-US" sz="2000" b="1" dirty="0">
              <a:solidFill>
                <a:srgbClr val="000090"/>
              </a:solidFill>
            </a:endParaRPr>
          </a:p>
          <a:p>
            <a:r>
              <a:rPr lang="en-US" sz="2000" b="1" dirty="0" smtClean="0">
                <a:solidFill>
                  <a:srgbClr val="000090"/>
                </a:solidFill>
              </a:rPr>
              <a:t>The theory is incomplete.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94D76B7-2863-1441-80BC-BA3E6CE8A5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57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important bonus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 smtClean="0"/>
              <a:t>Many of the possibilities for new physics include neutral weakly interacting massive particles</a:t>
            </a:r>
          </a:p>
          <a:p>
            <a:pPr lvl="1"/>
            <a:r>
              <a:rPr lang="en-US" dirty="0" smtClean="0"/>
              <a:t>e.g.: </a:t>
            </a:r>
            <a:r>
              <a:rPr lang="en-US" dirty="0" err="1"/>
              <a:t>s</a:t>
            </a:r>
            <a:r>
              <a:rPr lang="en-US" dirty="0" err="1" smtClean="0"/>
              <a:t>upersymmetric</a:t>
            </a:r>
            <a:r>
              <a:rPr lang="en-US" dirty="0" smtClean="0"/>
              <a:t> theories</a:t>
            </a:r>
          </a:p>
          <a:p>
            <a:pPr lvl="1"/>
            <a:endParaRPr lang="en-US" dirty="0" smtClean="0"/>
          </a:p>
          <a:p>
            <a:r>
              <a:rPr lang="en-US" dirty="0"/>
              <a:t>D</a:t>
            </a:r>
            <a:r>
              <a:rPr lang="en-US" dirty="0" smtClean="0"/>
              <a:t>ark matter, "WIMP miracle"</a:t>
            </a:r>
            <a:br>
              <a:rPr lang="en-US" dirty="0" smtClean="0"/>
            </a:br>
            <a:endParaRPr lang="en-US" dirty="0"/>
          </a:p>
          <a:p>
            <a:pPr marL="0" indent="0"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Bottom line: important to search for new physics at the </a:t>
            </a:r>
            <a:r>
              <a:rPr lang="en-US" u="sng" dirty="0" err="1" smtClean="0">
                <a:solidFill>
                  <a:srgbClr val="FF0000"/>
                </a:solidFill>
              </a:rPr>
              <a:t>TeV</a:t>
            </a:r>
            <a:r>
              <a:rPr lang="en-US" u="sng" dirty="0" smtClean="0">
                <a:solidFill>
                  <a:srgbClr val="FF0000"/>
                </a:solidFill>
              </a:rPr>
              <a:t> scale.  Signatures that include missing energy from dark matter are (to me) the most compelling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6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for new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Searching for new physics:</a:t>
            </a:r>
          </a:p>
          <a:p>
            <a:r>
              <a:rPr lang="en-US" dirty="0" smtClean="0"/>
              <a:t>New particle: if you detect decay products, </a:t>
            </a:r>
            <a:r>
              <a:rPr lang="en-US" u="sng" dirty="0" smtClean="0"/>
              <a:t>add four vectors, look at invariant mass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10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91473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latin typeface="+mn-lt"/>
                <a:cs typeface="Symbol" charset="2"/>
              </a:rPr>
              <a:t>invariant mass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70" y="1387482"/>
            <a:ext cx="7954747" cy="496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87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617" y="0"/>
            <a:ext cx="5349006" cy="41316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3849"/>
            <a:ext cx="3996670" cy="394415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2234612"/>
            <a:ext cx="1880702" cy="757082"/>
            <a:chOff x="4237687" y="4395958"/>
            <a:chExt cx="1880702" cy="757082"/>
          </a:xfrm>
        </p:grpSpPr>
        <p:sp>
          <p:nvSpPr>
            <p:cNvPr id="7" name="Rectangle 6"/>
            <p:cNvSpPr/>
            <p:nvPr/>
          </p:nvSpPr>
          <p:spPr>
            <a:xfrm>
              <a:off x="4237687" y="4395958"/>
              <a:ext cx="1880702" cy="75708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4905" y="4592942"/>
              <a:ext cx="1638300" cy="4191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879372" y="415174"/>
            <a:ext cx="1807428" cy="1254542"/>
            <a:chOff x="4860517" y="4408169"/>
            <a:chExt cx="1807428" cy="1254542"/>
          </a:xfrm>
        </p:grpSpPr>
        <p:sp>
          <p:nvSpPr>
            <p:cNvPr id="11" name="Rectangle 10"/>
            <p:cNvSpPr/>
            <p:nvPr/>
          </p:nvSpPr>
          <p:spPr>
            <a:xfrm>
              <a:off x="4860517" y="4408169"/>
              <a:ext cx="1807428" cy="125454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7008" y="4509393"/>
              <a:ext cx="1596192" cy="115331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652907" y="5030930"/>
            <a:ext cx="287136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data set corresponds </a:t>
            </a:r>
          </a:p>
          <a:p>
            <a:pPr algn="ctr"/>
            <a:r>
              <a:rPr lang="en-US" dirty="0" smtClean="0"/>
              <a:t>to </a:t>
            </a:r>
            <a:r>
              <a:rPr lang="en-US" dirty="0" smtClean="0">
                <a:solidFill>
                  <a:srgbClr val="000000"/>
                </a:solidFill>
              </a:rPr>
              <a:t>≈ 2.5 10</a:t>
            </a:r>
            <a:r>
              <a:rPr lang="en-US" baseline="30000" dirty="0" smtClean="0">
                <a:solidFill>
                  <a:srgbClr val="000000"/>
                </a:solidFill>
              </a:rPr>
              <a:t>15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pp</a:t>
            </a:r>
            <a:r>
              <a:rPr lang="en-US" dirty="0" smtClean="0">
                <a:solidFill>
                  <a:srgbClr val="000000"/>
                </a:solidFill>
              </a:rPr>
              <a:t> interactions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029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E9AC1-8093-514E-85EF-F4CDDD2E15A9}" type="slidenum">
              <a:rPr lang="en-US"/>
              <a:pPr/>
              <a:t>34</a:t>
            </a:fld>
            <a:endParaRPr lang="en-US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63563"/>
          </a:xfrm>
        </p:spPr>
        <p:txBody>
          <a:bodyPr>
            <a:noAutofit/>
          </a:bodyPr>
          <a:lstStyle/>
          <a:p>
            <a:r>
              <a:rPr lang="en-US" sz="3600" dirty="0" smtClean="0"/>
              <a:t>Easy? Yes, but not </a:t>
            </a:r>
            <a:r>
              <a:rPr lang="en-US" sz="3600" dirty="0"/>
              <a:t>all that glitters is gold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287972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749" name="Picture 5" descr="bla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2" t="36232" r="52017" b="50919"/>
          <a:stretch>
            <a:fillRect/>
          </a:stretch>
        </p:blipFill>
        <p:spPr bwMode="auto">
          <a:xfrm>
            <a:off x="2667000" y="1143000"/>
            <a:ext cx="277177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09600"/>
            <a:ext cx="289560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352800"/>
            <a:ext cx="3398838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1676400" y="1295400"/>
            <a:ext cx="735013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Symbol" charset="0"/>
              </a:rPr>
              <a:t>z(8.3)</a:t>
            </a: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3429000" y="1219200"/>
            <a:ext cx="140176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Leptoquarks</a:t>
            </a: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7467600" y="533400"/>
            <a:ext cx="1555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Pentaquarks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6934200" y="388620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40 GeV top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833378" y="5430837"/>
            <a:ext cx="4083169" cy="1015663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Buyer beware.</a:t>
            </a:r>
          </a:p>
          <a:p>
            <a:pPr algn="ctr"/>
            <a:r>
              <a:rPr lang="en-US" sz="2000" b="1" dirty="0" smtClean="0"/>
              <a:t>Especially </a:t>
            </a:r>
            <a:r>
              <a:rPr lang="en-US" sz="2000" b="1" dirty="0"/>
              <a:t>in the tails of </a:t>
            </a:r>
            <a:r>
              <a:rPr lang="en-US" sz="2000" b="1" dirty="0" smtClean="0"/>
              <a:t>distributions</a:t>
            </a:r>
          </a:p>
          <a:p>
            <a:pPr algn="ctr"/>
            <a:r>
              <a:rPr lang="en-US" sz="2000" b="1" dirty="0" smtClean="0"/>
              <a:t>More on this later...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06965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for new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Searching for new physics: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New particle: if you detect decay products, </a:t>
            </a:r>
            <a:r>
              <a:rPr lang="en-US" u="sng" dirty="0" smtClean="0">
                <a:solidFill>
                  <a:srgbClr val="BFBFBF"/>
                </a:solidFill>
              </a:rPr>
              <a:t>add four vectors, look at invariant mass</a:t>
            </a:r>
          </a:p>
          <a:p>
            <a:r>
              <a:rPr lang="en-US" dirty="0" smtClean="0"/>
              <a:t>New particle: if you miss some decay products (neutrinos, dark matter...) </a:t>
            </a:r>
            <a:r>
              <a:rPr lang="en-US" u="sng" dirty="0" smtClean="0"/>
              <a:t>compare number of detected events and their kinematical distributions with expectations</a:t>
            </a:r>
          </a:p>
          <a:p>
            <a:r>
              <a:rPr lang="en-US" dirty="0" smtClean="0"/>
              <a:t>New interactions: ~ same as new particle with missing decay products</a:t>
            </a:r>
          </a:p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98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4" y="0"/>
            <a:ext cx="6978637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36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042819" y="1656131"/>
            <a:ext cx="2066933" cy="1222657"/>
            <a:chOff x="6723758" y="1954981"/>
            <a:chExt cx="2066933" cy="1222657"/>
          </a:xfrm>
        </p:grpSpPr>
        <p:sp>
          <p:nvSpPr>
            <p:cNvPr id="7" name="Rectangle 6"/>
            <p:cNvSpPr/>
            <p:nvPr/>
          </p:nvSpPr>
          <p:spPr>
            <a:xfrm>
              <a:off x="6723758" y="1954981"/>
              <a:ext cx="2066933" cy="12226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0224" y="2043403"/>
              <a:ext cx="1866576" cy="11342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6705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63" y="578895"/>
            <a:ext cx="6402670" cy="61425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38155" y="1271868"/>
            <a:ext cx="2905846" cy="15672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733" y="1271868"/>
            <a:ext cx="1202919" cy="1156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037" y="2428162"/>
            <a:ext cx="2770963" cy="26749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740097" y="4993296"/>
            <a:ext cx="1307398" cy="63505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45733" y="5827588"/>
            <a:ext cx="1749435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≈ missing energy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935432" y="5528737"/>
            <a:ext cx="210301" cy="2988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338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E32ABA-483F-8B49-9A9A-ABE642CD03AD}" type="slidenum">
              <a:rPr lang="en-US"/>
              <a:pPr>
                <a:defRPr/>
              </a:pPr>
              <a:t>38</a:t>
            </a:fld>
            <a:endParaRPr lang="en-US"/>
          </a:p>
        </p:txBody>
      </p:sp>
      <p:pic>
        <p:nvPicPr>
          <p:cNvPr id="78850" name="Picture 7" descr="dspi0_ba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>
            <a:fillRect/>
          </a:stretch>
        </p:blipFill>
        <p:spPr bwMode="auto">
          <a:xfrm>
            <a:off x="304800" y="900113"/>
            <a:ext cx="4343400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1" name="Text Box 9"/>
          <p:cNvSpPr txBox="1">
            <a:spLocks noChangeArrowheads="1"/>
          </p:cNvSpPr>
          <p:nvPr/>
        </p:nvSpPr>
        <p:spPr bwMode="auto">
          <a:xfrm>
            <a:off x="4945062" y="2474514"/>
            <a:ext cx="3216275" cy="1216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cs typeface="+mn-cs"/>
              </a:rPr>
              <a:t>Palano (Bari)</a:t>
            </a:r>
          </a:p>
          <a:p>
            <a:pPr algn="ctr">
              <a:defRPr/>
            </a:pPr>
            <a:r>
              <a:rPr lang="en-US" sz="2400">
                <a:cs typeface="+mn-cs"/>
              </a:rPr>
              <a:t>D</a:t>
            </a:r>
            <a:r>
              <a:rPr lang="en-US" sz="2400" baseline="-25000">
                <a:cs typeface="+mn-cs"/>
              </a:rPr>
              <a:t>sJ</a:t>
            </a:r>
            <a:r>
              <a:rPr lang="en-US" sz="2400">
                <a:cs typeface="+mn-cs"/>
              </a:rPr>
              <a:t>(2317) </a:t>
            </a:r>
            <a:r>
              <a:rPr lang="en-US" sz="2400">
                <a:cs typeface="+mn-cs"/>
                <a:sym typeface="Wingdings" charset="0"/>
              </a:rPr>
              <a:t></a:t>
            </a:r>
            <a:r>
              <a:rPr lang="en-US" sz="2400">
                <a:cs typeface="+mn-cs"/>
              </a:rPr>
              <a:t>D</a:t>
            </a:r>
            <a:r>
              <a:rPr lang="en-US" sz="2400" baseline="-25000">
                <a:cs typeface="+mn-cs"/>
              </a:rPr>
              <a:t>S</a:t>
            </a:r>
            <a:r>
              <a:rPr lang="en-US" sz="2400">
                <a:cs typeface="+mn-cs"/>
              </a:rPr>
              <a:t> </a:t>
            </a:r>
            <a:r>
              <a:rPr lang="en-US" sz="2400">
                <a:latin typeface="Symbol" charset="0"/>
                <a:cs typeface="+mn-cs"/>
                <a:sym typeface="Symbol" charset="0"/>
              </a:rPr>
              <a:t></a:t>
            </a:r>
            <a:r>
              <a:rPr lang="en-US" sz="2400" baseline="30000">
                <a:cs typeface="+mn-cs"/>
                <a:sym typeface="Symbol" charset="0"/>
              </a:rPr>
              <a:t>0</a:t>
            </a:r>
          </a:p>
          <a:p>
            <a:pPr algn="ctr">
              <a:defRPr/>
            </a:pPr>
            <a:r>
              <a:rPr lang="en-US" sz="2400">
                <a:cs typeface="+mn-cs"/>
                <a:sym typeface="Symbol" charset="0"/>
              </a:rPr>
              <a:t>PRL90 242001 (2003)</a:t>
            </a:r>
          </a:p>
        </p:txBody>
      </p:sp>
      <p:sp>
        <p:nvSpPr>
          <p:cNvPr id="95242" name="Text Box 10"/>
          <p:cNvSpPr txBox="1">
            <a:spLocks noChangeArrowheads="1"/>
          </p:cNvSpPr>
          <p:nvPr/>
        </p:nvSpPr>
        <p:spPr bwMode="auto">
          <a:xfrm>
            <a:off x="1371600" y="1025803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cs typeface="+mn-cs"/>
              </a:rPr>
              <a:t>BaBar</a:t>
            </a:r>
            <a:endParaRPr lang="en-US" dirty="0">
              <a:cs typeface="+mn-cs"/>
            </a:endParaRPr>
          </a:p>
        </p:txBody>
      </p:sp>
      <p:sp>
        <p:nvSpPr>
          <p:cNvPr id="95244" name="Rectangle 12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4987926"/>
            <a:ext cx="8229600" cy="11731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dirty="0" smtClean="0">
                <a:cs typeface="+mn-cs"/>
              </a:rPr>
              <a:t> This huge signal had been in various data sets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>
                <a:cs typeface="+mn-cs"/>
              </a:rPr>
              <a:t>for many years.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Worry about "trigger"</a:t>
            </a:r>
            <a:endParaRPr lang="en-US" dirty="0" smtClean="0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7523" y="131990"/>
            <a:ext cx="7183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We can only find what we look for.....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130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864F-9C74-4A45-8F19-C01D84542F5F}" type="slidenum">
              <a:rPr lang="en-US"/>
              <a:pPr/>
              <a:t>39</a:t>
            </a:fld>
            <a:endParaRPr lang="en-US" dirty="0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957"/>
            <a:ext cx="8686800" cy="487362"/>
          </a:xfrm>
        </p:spPr>
        <p:txBody>
          <a:bodyPr/>
          <a:lstStyle/>
          <a:p>
            <a:r>
              <a:rPr lang="en-US" dirty="0" smtClean="0"/>
              <a:t>Experiment-theory synergy </a:t>
            </a:r>
            <a:endParaRPr lang="en-US" dirty="0"/>
          </a:p>
        </p:txBody>
      </p:sp>
      <p:pic>
        <p:nvPicPr>
          <p:cNvPr id="33796" name="Picture 4" descr="blah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96"/>
          <a:stretch>
            <a:fillRect/>
          </a:stretch>
        </p:blipFill>
        <p:spPr bwMode="auto">
          <a:xfrm>
            <a:off x="0" y="1371600"/>
            <a:ext cx="4800600" cy="422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4191000" y="1371600"/>
            <a:ext cx="49530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Finding new physics requires careful experimental work</a:t>
            </a:r>
            <a:endParaRPr lang="en-US" sz="2000" b="1" dirty="0">
              <a:solidFill>
                <a:srgbClr val="000090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And precise calculations of SM processes.  </a:t>
            </a:r>
            <a:endParaRPr lang="en-US" sz="2000" b="1" dirty="0">
              <a:solidFill>
                <a:srgbClr val="000090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 b="1" dirty="0" smtClean="0">
              <a:solidFill>
                <a:srgbClr val="000090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The "excess" at right is exactly what we expect if quarks were composite objects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Rutherford scattering again!</a:t>
            </a:r>
            <a:endParaRPr lang="en-US" sz="2000" b="1" dirty="0">
              <a:solidFill>
                <a:srgbClr val="000090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Further analysis </a:t>
            </a:r>
            <a:r>
              <a:rPr lang="en-US" sz="2000" b="1" dirty="0">
                <a:solidFill>
                  <a:srgbClr val="000090"/>
                </a:solidFill>
              </a:rPr>
              <a:t>found that the </a:t>
            </a:r>
            <a:r>
              <a:rPr lang="en-US" sz="2000" b="1" dirty="0" smtClean="0">
                <a:solidFill>
                  <a:srgbClr val="000090"/>
                </a:solidFill>
              </a:rPr>
              <a:t>it could </a:t>
            </a:r>
            <a:r>
              <a:rPr lang="en-US" sz="2000" b="1" dirty="0">
                <a:solidFill>
                  <a:srgbClr val="000090"/>
                </a:solidFill>
              </a:rPr>
              <a:t>be </a:t>
            </a:r>
            <a:r>
              <a:rPr lang="en-US" sz="2000" b="1" dirty="0" smtClean="0">
                <a:solidFill>
                  <a:srgbClr val="000090"/>
                </a:solidFill>
              </a:rPr>
              <a:t>explained by the uncertainties in the </a:t>
            </a:r>
            <a:r>
              <a:rPr lang="en-US" sz="2000" b="1" dirty="0" err="1" smtClean="0">
                <a:solidFill>
                  <a:srgbClr val="000090"/>
                </a:solidFill>
              </a:rPr>
              <a:t>parton</a:t>
            </a:r>
            <a:r>
              <a:rPr lang="en-US" sz="2000" b="1" dirty="0" smtClean="0">
                <a:solidFill>
                  <a:srgbClr val="000090"/>
                </a:solidFill>
              </a:rPr>
              <a:t> luminosities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There was no </a:t>
            </a:r>
            <a:r>
              <a:rPr lang="en-US" sz="2000" b="1" u="sng" dirty="0" smtClean="0">
                <a:solidFill>
                  <a:srgbClr val="000090"/>
                </a:solidFill>
              </a:rPr>
              <a:t>quantitative</a:t>
            </a:r>
            <a:r>
              <a:rPr lang="en-US" sz="2000" b="1" dirty="0" smtClean="0">
                <a:solidFill>
                  <a:srgbClr val="000090"/>
                </a:solidFill>
              </a:rPr>
              <a:t> measure of those uncertainties in 1996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There is now</a:t>
            </a:r>
            <a:endParaRPr lang="en-US" sz="2000" b="1" dirty="0">
              <a:solidFill>
                <a:srgbClr val="000090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2362200" y="1700213"/>
            <a:ext cx="13446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CDF PRL 77</a:t>
            </a:r>
          </a:p>
          <a:p>
            <a:r>
              <a:rPr lang="en-US" sz="1600" b="1" dirty="0">
                <a:solidFill>
                  <a:schemeClr val="accent2"/>
                </a:solidFill>
              </a:rPr>
              <a:t>438 (1996)</a:t>
            </a:r>
          </a:p>
        </p:txBody>
      </p:sp>
    </p:spTree>
    <p:extLst>
      <p:ext uri="{BB962C8B-B14F-4D97-AF65-F5344CB8AC3E}">
        <p14:creationId xmlns:p14="http://schemas.microsoft.com/office/powerpoint/2010/main" val="2889518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questions of particle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Matter/antimatter asymmetry in the universe?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Dark matter?  Dark energy?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Why 3 generations?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Why are the masses what they are and why are they so different?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How do quarks and leptons and W/Z bosons get their mass?  (The Higgs and all that)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Are quarks and leptons really fundamental?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What about gravity?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12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51841"/>
            <a:ext cx="8229600" cy="1143000"/>
          </a:xfrm>
        </p:spPr>
        <p:txBody>
          <a:bodyPr/>
          <a:lstStyle/>
          <a:p>
            <a:r>
              <a:rPr lang="en-US" dirty="0" smtClean="0"/>
              <a:t>Where are we now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Took data in 2010-2012 at 7-8 </a:t>
            </a:r>
            <a:r>
              <a:rPr lang="en-US" dirty="0" err="1"/>
              <a:t>T</a:t>
            </a:r>
            <a:r>
              <a:rPr lang="en-US" dirty="0" err="1" smtClean="0"/>
              <a:t>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953" y="1768801"/>
            <a:ext cx="6785598" cy="5089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0460" y="3681836"/>
            <a:ext cx="281793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kern="1200" dirty="0" smtClean="0"/>
              <a:t>8 </a:t>
            </a:r>
            <a:r>
              <a:rPr lang="en-US" kern="1200" dirty="0" err="1" smtClean="0"/>
              <a:t>TeV</a:t>
            </a:r>
            <a:r>
              <a:rPr lang="en-US" kern="1200" dirty="0" smtClean="0"/>
              <a:t>:   19.5 fb</a:t>
            </a:r>
            <a:r>
              <a:rPr lang="en-US" kern="1200" baseline="30000" dirty="0" smtClean="0"/>
              <a:t>-1</a:t>
            </a:r>
            <a:r>
              <a:rPr lang="en-US" kern="1200" dirty="0" smtClean="0"/>
              <a:t> for analysis</a:t>
            </a:r>
            <a:endParaRPr lang="en-US" kern="1200" dirty="0"/>
          </a:p>
        </p:txBody>
      </p:sp>
    </p:spTree>
    <p:extLst>
      <p:ext uri="{BB962C8B-B14F-4D97-AF65-F5344CB8AC3E}">
        <p14:creationId xmlns:p14="http://schemas.microsoft.com/office/powerpoint/2010/main" val="3519473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955" y="0"/>
            <a:ext cx="5349006" cy="41316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3849"/>
            <a:ext cx="3996670" cy="394415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2234612"/>
            <a:ext cx="1880702" cy="757082"/>
            <a:chOff x="4237687" y="4395958"/>
            <a:chExt cx="1880702" cy="757082"/>
          </a:xfrm>
        </p:grpSpPr>
        <p:sp>
          <p:nvSpPr>
            <p:cNvPr id="7" name="Rectangle 6"/>
            <p:cNvSpPr/>
            <p:nvPr/>
          </p:nvSpPr>
          <p:spPr>
            <a:xfrm>
              <a:off x="4237687" y="4395958"/>
              <a:ext cx="1880702" cy="75708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4905" y="4592942"/>
              <a:ext cx="1638300" cy="4191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879372" y="415174"/>
            <a:ext cx="1807428" cy="1254542"/>
            <a:chOff x="4860517" y="4408169"/>
            <a:chExt cx="1807428" cy="1254542"/>
          </a:xfrm>
        </p:grpSpPr>
        <p:sp>
          <p:nvSpPr>
            <p:cNvPr id="11" name="Rectangle 10"/>
            <p:cNvSpPr/>
            <p:nvPr/>
          </p:nvSpPr>
          <p:spPr>
            <a:xfrm>
              <a:off x="4860517" y="4408169"/>
              <a:ext cx="1807428" cy="125454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7008" y="4509393"/>
              <a:ext cx="1596192" cy="1153318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6481" y="672414"/>
            <a:ext cx="3778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...found a Higgs boson...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45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43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63" y="1576121"/>
            <a:ext cx="4537822" cy="4350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723" y="1233618"/>
            <a:ext cx="3760284" cy="4880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6163" y="136742"/>
            <a:ext cx="66932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...its properties are consistent with minimal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SM expectations.... but not very precise ...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41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44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46" y="777478"/>
            <a:ext cx="8388754" cy="58144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614" y="317648"/>
            <a:ext cx="6389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...many measurements of SM processes...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983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45</a:t>
            </a:fld>
            <a:endParaRPr lang="en-US"/>
          </a:p>
        </p:txBody>
      </p:sp>
      <p:pic>
        <p:nvPicPr>
          <p:cNvPr id="4" name="Picture 3" descr="exo-limits_DecJamboree2015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4"/>
          <a:stretch/>
        </p:blipFill>
        <p:spPr>
          <a:xfrm>
            <a:off x="91287" y="747126"/>
            <a:ext cx="8039479" cy="58243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163" y="37125"/>
            <a:ext cx="7456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...looked for all sorts of new physics...set limits...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88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692554"/>
            <a:ext cx="2133600" cy="365125"/>
          </a:xfrm>
        </p:spPr>
        <p:txBody>
          <a:bodyPr/>
          <a:lstStyle/>
          <a:p>
            <a:fld id="{83E79A8E-5094-D747-9653-AF76B488084F}" type="slidenum">
              <a:rPr lang="en-US" smtClean="0"/>
              <a:t>46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404"/>
            <a:ext cx="9144000" cy="6192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36" y="1740977"/>
            <a:ext cx="274320" cy="436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911" y="1255723"/>
            <a:ext cx="284480" cy="447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11" y="2080131"/>
            <a:ext cx="365760" cy="538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711" y="2542353"/>
            <a:ext cx="345440" cy="568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25" y="3205491"/>
            <a:ext cx="426720" cy="538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51" y="3734353"/>
            <a:ext cx="345440" cy="568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6804" y="4864526"/>
            <a:ext cx="985520" cy="4775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6163" y="37125"/>
            <a:ext cx="2459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...more limits...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52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176"/>
            <a:ext cx="8229600" cy="1143000"/>
          </a:xfrm>
        </p:spPr>
        <p:txBody>
          <a:bodyPr/>
          <a:lstStyle/>
          <a:p>
            <a:r>
              <a:rPr lang="en-US" dirty="0" smtClean="0"/>
              <a:t>The 2015 LHC Run: 13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9A8E-5094-D747-9653-AF76B488084F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 descr="int_lumi_per_day_cumulative_pp_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287"/>
            <a:ext cx="6821863" cy="51163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2492" y="3019426"/>
            <a:ext cx="295465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Recorded at B=3.8 T:   2.9 fb</a:t>
            </a:r>
            <a:r>
              <a:rPr lang="en-US" baseline="30000" dirty="0" smtClean="0"/>
              <a:t>-1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2492" y="3388758"/>
            <a:ext cx="36728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3.8 T and all detectors good:   2.3 fb</a:t>
            </a:r>
            <a:r>
              <a:rPr lang="en-US" baseline="30000" dirty="0" smtClean="0"/>
              <a:t>-1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82377" y="6171684"/>
            <a:ext cx="262835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Reminder: 8 </a:t>
            </a:r>
            <a:r>
              <a:rPr lang="en-US" dirty="0" err="1" smtClean="0"/>
              <a:t>TeV</a:t>
            </a:r>
            <a:r>
              <a:rPr lang="en-US" dirty="0" smtClean="0"/>
              <a:t>, 19.5 fb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690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596"/>
            <a:ext cx="9144000" cy="584558"/>
          </a:xfrm>
        </p:spPr>
        <p:txBody>
          <a:bodyPr>
            <a:noAutofit/>
          </a:bodyPr>
          <a:lstStyle/>
          <a:p>
            <a:r>
              <a:rPr lang="en-US" sz="4000" dirty="0" smtClean="0"/>
              <a:t>2.3 fb</a:t>
            </a:r>
            <a:r>
              <a:rPr lang="en-US" sz="4000" baseline="30000" dirty="0" smtClean="0"/>
              <a:t>-1</a:t>
            </a:r>
            <a:r>
              <a:rPr lang="en-US" sz="4000" dirty="0" smtClean="0"/>
              <a:t> @ 13 </a:t>
            </a:r>
            <a:r>
              <a:rPr lang="en-US" sz="4000" dirty="0" err="1" smtClean="0"/>
              <a:t>TeV</a:t>
            </a:r>
            <a:r>
              <a:rPr lang="en-US" sz="4000" dirty="0" smtClean="0"/>
              <a:t>    vs.    </a:t>
            </a:r>
            <a:r>
              <a:rPr lang="en-US" sz="4000" dirty="0"/>
              <a:t>19.5 fb</a:t>
            </a:r>
            <a:r>
              <a:rPr lang="en-US" sz="4000" baseline="30000" dirty="0"/>
              <a:t>-1</a:t>
            </a:r>
            <a:r>
              <a:rPr lang="en-US" sz="4000" dirty="0"/>
              <a:t>  </a:t>
            </a:r>
            <a:r>
              <a:rPr lang="en-US" sz="4000" dirty="0" smtClean="0"/>
              <a:t>@ 8 </a:t>
            </a:r>
            <a:r>
              <a:rPr lang="en-US" sz="4000" dirty="0" err="1" smtClean="0"/>
              <a:t>TeV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73541"/>
            <a:ext cx="8229600" cy="1847934"/>
          </a:xfrm>
        </p:spPr>
        <p:txBody>
          <a:bodyPr/>
          <a:lstStyle/>
          <a:p>
            <a:r>
              <a:rPr lang="en-US" dirty="0" smtClean="0"/>
              <a:t>Expect improvements in searches for new physics at &gt; 1000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Not much for Higgs (Mass=125 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9A8E-5094-D747-9653-AF76B488084F}" type="slidenum">
              <a:rPr lang="en-US" smtClean="0"/>
              <a:t>48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209965" y="501892"/>
            <a:ext cx="6422746" cy="4438533"/>
            <a:chOff x="923583" y="2011789"/>
            <a:chExt cx="6858000" cy="4846211"/>
          </a:xfrm>
        </p:grpSpPr>
        <p:pic>
          <p:nvPicPr>
            <p:cNvPr id="10" name="Picture 9" descr="lhclumi7813_2013_v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29477" y="1005895"/>
              <a:ext cx="4846211" cy="6858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846188" y="2295270"/>
              <a:ext cx="218257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8000"/>
                  </a:solidFill>
                </a:rPr>
                <a:t>WJ </a:t>
              </a:r>
              <a:r>
                <a:rPr lang="en-US" sz="1100" dirty="0" err="1" smtClean="0">
                  <a:solidFill>
                    <a:srgbClr val="008000"/>
                  </a:solidFill>
                </a:rPr>
                <a:t>Stirling</a:t>
              </a:r>
              <a:r>
                <a:rPr lang="en-US" sz="1100" dirty="0" smtClean="0">
                  <a:solidFill>
                    <a:srgbClr val="008000"/>
                  </a:solidFill>
                </a:rPr>
                <a:t>, private communication</a:t>
              </a:r>
              <a:endParaRPr lang="en-US" sz="1100" dirty="0">
                <a:solidFill>
                  <a:srgbClr val="008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349750" y="6328831"/>
              <a:ext cx="1037167" cy="4561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9508" y="6328831"/>
              <a:ext cx="1030817" cy="289707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2032000" y="4434416"/>
              <a:ext cx="4996759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217334" y="4157417"/>
              <a:ext cx="9832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19.5/2.3=8.4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5619739" y="3534833"/>
              <a:ext cx="0" cy="2518833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4193690" y="4455771"/>
            <a:ext cx="1060803" cy="26533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46055" y="4347607"/>
            <a:ext cx="2868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Center of mass energy (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284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49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591" y="607489"/>
            <a:ext cx="6373007" cy="61139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5631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...indeed we improved some limits...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808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questions of particle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Matter/antimatter asymmetry in the universe?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Dark matter?  Dark energy?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Why 3 generations?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Why are the masses what they are and why are they so different?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How do quarks and leptons and W/Z bosons get their mass?  (The Higgs and all that)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Are quarks and leptons really fundamental?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What about gravity?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 rot="20189520">
            <a:off x="1773699" y="3201362"/>
            <a:ext cx="5888150" cy="1200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LHC was built to make experimental </a:t>
            </a:r>
          </a:p>
          <a:p>
            <a:r>
              <a:rPr lang="en-US" sz="2400" dirty="0" smtClean="0"/>
              <a:t>progress on many of these questions</a:t>
            </a:r>
          </a:p>
          <a:p>
            <a:r>
              <a:rPr lang="en-US" sz="2400" dirty="0" smtClean="0"/>
              <a:t>by studying interactions at ~ </a:t>
            </a:r>
            <a:r>
              <a:rPr lang="en-US" sz="2400" dirty="0" err="1" smtClean="0"/>
              <a:t>TeV</a:t>
            </a:r>
            <a:r>
              <a:rPr lang="en-US" sz="2400" dirty="0" smtClean="0"/>
              <a:t> energy scale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01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50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6980"/>
            <a:ext cx="4501782" cy="4717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382" y="1295020"/>
            <a:ext cx="4951636" cy="48065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0357" y="186781"/>
            <a:ext cx="82864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 surprise: </a:t>
            </a:r>
            <a:r>
              <a:rPr lang="en-US" sz="3200" b="1" dirty="0" err="1" smtClean="0">
                <a:solidFill>
                  <a:srgbClr val="FF0000"/>
                </a:solidFill>
              </a:rPr>
              <a:t>diphoton</a:t>
            </a:r>
            <a:r>
              <a:rPr lang="en-US" sz="3200" b="1" dirty="0" smtClean="0">
                <a:solidFill>
                  <a:srgbClr val="FF0000"/>
                </a:solidFill>
              </a:rPr>
              <a:t> mass bump near 750 </a:t>
            </a:r>
            <a:r>
              <a:rPr lang="en-US" sz="3200" b="1" dirty="0" err="1" smtClean="0">
                <a:solidFill>
                  <a:srgbClr val="FF0000"/>
                </a:solidFill>
              </a:rPr>
              <a:t>GeV</a:t>
            </a:r>
            <a:r>
              <a:rPr lang="en-US" sz="3200" b="1" dirty="0" smtClean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743197" y="2627395"/>
            <a:ext cx="585216" cy="94636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66818" y="2577587"/>
            <a:ext cx="585216" cy="94636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743197" y="4261597"/>
            <a:ext cx="585216" cy="94636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017013" y="4523091"/>
            <a:ext cx="585216" cy="94636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19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77594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Is it real or a statistical fluke?</a:t>
            </a:r>
          </a:p>
          <a:p>
            <a:pPr lvl="1"/>
            <a:r>
              <a:rPr lang="en-US" sz="2000" dirty="0" smtClean="0"/>
              <a:t>We will know by this summer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49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77594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Is it real or a statistical fluke?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We will know by this summer</a:t>
            </a:r>
          </a:p>
          <a:p>
            <a:r>
              <a:rPr lang="en-US" sz="2400" dirty="0" smtClean="0"/>
              <a:t>Are Atlas and CMS consistent with each other</a:t>
            </a:r>
          </a:p>
          <a:p>
            <a:pPr lvl="1"/>
            <a:r>
              <a:rPr lang="en-US" sz="2000" dirty="0" smtClean="0"/>
              <a:t>Yes, within poor statistics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67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77594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A6A6A6"/>
                </a:solidFill>
              </a:rPr>
              <a:t>Is it real or a statistical fluke?</a:t>
            </a:r>
          </a:p>
          <a:p>
            <a:pPr lvl="1"/>
            <a:r>
              <a:rPr lang="en-US" sz="2000" dirty="0" smtClean="0">
                <a:solidFill>
                  <a:srgbClr val="A6A6A6"/>
                </a:solidFill>
              </a:rPr>
              <a:t>We will know by this summer</a:t>
            </a:r>
          </a:p>
          <a:p>
            <a:r>
              <a:rPr lang="en-US" sz="2400" dirty="0" smtClean="0">
                <a:solidFill>
                  <a:srgbClr val="A6A6A6"/>
                </a:solidFill>
              </a:rPr>
              <a:t>Are Atlas and CMS consistent with each other</a:t>
            </a:r>
          </a:p>
          <a:p>
            <a:pPr lvl="1"/>
            <a:r>
              <a:rPr lang="en-US" sz="2000" dirty="0" smtClean="0">
                <a:solidFill>
                  <a:srgbClr val="A6A6A6"/>
                </a:solidFill>
              </a:rPr>
              <a:t>Yes, within poor statistics</a:t>
            </a:r>
          </a:p>
          <a:p>
            <a:r>
              <a:rPr lang="en-US" sz="2400" dirty="0" smtClean="0"/>
              <a:t>You did not see anything much at 8 </a:t>
            </a:r>
            <a:r>
              <a:rPr lang="en-US" sz="2400" dirty="0" err="1" smtClean="0"/>
              <a:t>TeV</a:t>
            </a:r>
            <a:r>
              <a:rPr lang="en-US" sz="2400" dirty="0" smtClean="0"/>
              <a:t> with x7 more collisions. Does that make any sense?</a:t>
            </a:r>
          </a:p>
          <a:p>
            <a:pPr lvl="1"/>
            <a:r>
              <a:rPr lang="en-US" sz="2000" dirty="0" smtClean="0"/>
              <a:t>Yes, sort of.  The gluon-gluon luminosities at 750 </a:t>
            </a:r>
            <a:r>
              <a:rPr lang="en-US" sz="2000" dirty="0" err="1" smtClean="0"/>
              <a:t>GeV</a:t>
            </a:r>
            <a:r>
              <a:rPr lang="en-US" sz="2000" dirty="0" smtClean="0"/>
              <a:t> give a x5 boost to the production rate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1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77594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A6A6A6"/>
                </a:solidFill>
              </a:rPr>
              <a:t>Is it real or a statistical fluke?</a:t>
            </a:r>
          </a:p>
          <a:p>
            <a:pPr lvl="1"/>
            <a:r>
              <a:rPr lang="en-US" sz="2000" dirty="0" smtClean="0">
                <a:solidFill>
                  <a:srgbClr val="A6A6A6"/>
                </a:solidFill>
              </a:rPr>
              <a:t>We will know by this summer</a:t>
            </a:r>
          </a:p>
          <a:p>
            <a:r>
              <a:rPr lang="en-US" sz="2400" dirty="0" smtClean="0">
                <a:solidFill>
                  <a:srgbClr val="A6A6A6"/>
                </a:solidFill>
              </a:rPr>
              <a:t>Are Atlas and CMS consistent with each other</a:t>
            </a:r>
          </a:p>
          <a:p>
            <a:pPr lvl="1"/>
            <a:r>
              <a:rPr lang="en-US" sz="2000" dirty="0" smtClean="0">
                <a:solidFill>
                  <a:srgbClr val="A6A6A6"/>
                </a:solidFill>
              </a:rPr>
              <a:t>Yes, within poor statistics</a:t>
            </a:r>
          </a:p>
          <a:p>
            <a:r>
              <a:rPr lang="en-US" sz="2400" dirty="0" smtClean="0">
                <a:solidFill>
                  <a:srgbClr val="A6A6A6"/>
                </a:solidFill>
              </a:rPr>
              <a:t>You did not see anything much at 8 </a:t>
            </a:r>
            <a:r>
              <a:rPr lang="en-US" sz="2400" dirty="0" err="1" smtClean="0">
                <a:solidFill>
                  <a:srgbClr val="A6A6A6"/>
                </a:solidFill>
              </a:rPr>
              <a:t>TeV</a:t>
            </a:r>
            <a:r>
              <a:rPr lang="en-US" sz="2400" dirty="0" smtClean="0">
                <a:solidFill>
                  <a:srgbClr val="A6A6A6"/>
                </a:solidFill>
              </a:rPr>
              <a:t> with x7 more collisions. Does that make any sense?</a:t>
            </a:r>
          </a:p>
          <a:p>
            <a:pPr lvl="1"/>
            <a:r>
              <a:rPr lang="en-US" sz="2000" dirty="0" smtClean="0">
                <a:solidFill>
                  <a:srgbClr val="A6A6A6"/>
                </a:solidFill>
              </a:rPr>
              <a:t>Yes, sort of.  The gluon-gluon luminosities at 750 </a:t>
            </a:r>
            <a:r>
              <a:rPr lang="en-US" sz="2000" dirty="0" err="1" smtClean="0">
                <a:solidFill>
                  <a:srgbClr val="A6A6A6"/>
                </a:solidFill>
              </a:rPr>
              <a:t>GeV</a:t>
            </a:r>
            <a:r>
              <a:rPr lang="en-US" sz="2000" dirty="0" smtClean="0">
                <a:solidFill>
                  <a:srgbClr val="A6A6A6"/>
                </a:solidFill>
              </a:rPr>
              <a:t> give a x5 boost to the production rate </a:t>
            </a:r>
          </a:p>
          <a:p>
            <a:r>
              <a:rPr lang="en-US" sz="2400" dirty="0" smtClean="0"/>
              <a:t>Do the events with </a:t>
            </a:r>
            <a:r>
              <a:rPr lang="en-US" sz="2400" dirty="0" err="1" smtClean="0"/>
              <a:t>diphotons</a:t>
            </a:r>
            <a:r>
              <a:rPr lang="en-US" sz="2400" dirty="0" smtClean="0"/>
              <a:t> at 750 </a:t>
            </a:r>
            <a:r>
              <a:rPr lang="en-US" sz="2400" dirty="0" err="1" smtClean="0"/>
              <a:t>GeV</a:t>
            </a:r>
            <a:r>
              <a:rPr lang="en-US" sz="2400" dirty="0" smtClean="0"/>
              <a:t> look special, is there a sign of anything else being produced in association with this bump?</a:t>
            </a:r>
          </a:p>
          <a:p>
            <a:pPr lvl="1"/>
            <a:r>
              <a:rPr lang="en-US" sz="2000" dirty="0" smtClean="0"/>
              <a:t>Not really....but poor statistics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76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77594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A6A6A6"/>
                </a:solidFill>
              </a:rPr>
              <a:t>Is it real or a statistical fluke?</a:t>
            </a:r>
          </a:p>
          <a:p>
            <a:pPr lvl="1"/>
            <a:r>
              <a:rPr lang="en-US" sz="2000" dirty="0" smtClean="0">
                <a:solidFill>
                  <a:srgbClr val="A6A6A6"/>
                </a:solidFill>
              </a:rPr>
              <a:t>We will know by this summer</a:t>
            </a:r>
          </a:p>
          <a:p>
            <a:r>
              <a:rPr lang="en-US" sz="2400" dirty="0" smtClean="0">
                <a:solidFill>
                  <a:srgbClr val="A6A6A6"/>
                </a:solidFill>
              </a:rPr>
              <a:t>Are Atlas and CMS consistent with each other</a:t>
            </a:r>
          </a:p>
          <a:p>
            <a:pPr lvl="1"/>
            <a:r>
              <a:rPr lang="en-US" sz="2000" dirty="0" smtClean="0">
                <a:solidFill>
                  <a:srgbClr val="A6A6A6"/>
                </a:solidFill>
              </a:rPr>
              <a:t>Yes, within poor statistics</a:t>
            </a:r>
          </a:p>
          <a:p>
            <a:r>
              <a:rPr lang="en-US" sz="2400" dirty="0" smtClean="0">
                <a:solidFill>
                  <a:srgbClr val="A6A6A6"/>
                </a:solidFill>
              </a:rPr>
              <a:t>You did not see anything much at 8 </a:t>
            </a:r>
            <a:r>
              <a:rPr lang="en-US" sz="2400" dirty="0" err="1" smtClean="0">
                <a:solidFill>
                  <a:srgbClr val="A6A6A6"/>
                </a:solidFill>
              </a:rPr>
              <a:t>TeV</a:t>
            </a:r>
            <a:r>
              <a:rPr lang="en-US" sz="2400" dirty="0" smtClean="0">
                <a:solidFill>
                  <a:srgbClr val="A6A6A6"/>
                </a:solidFill>
              </a:rPr>
              <a:t> with x7 more collisions. Does that make any sense?</a:t>
            </a:r>
          </a:p>
          <a:p>
            <a:pPr lvl="1"/>
            <a:r>
              <a:rPr lang="en-US" sz="2000" dirty="0" smtClean="0">
                <a:solidFill>
                  <a:srgbClr val="A6A6A6"/>
                </a:solidFill>
              </a:rPr>
              <a:t>Yes, sort of.  The gluon-gluon luminosities at 750 </a:t>
            </a:r>
            <a:r>
              <a:rPr lang="en-US" sz="2000" dirty="0" err="1" smtClean="0">
                <a:solidFill>
                  <a:srgbClr val="A6A6A6"/>
                </a:solidFill>
              </a:rPr>
              <a:t>GeV</a:t>
            </a:r>
            <a:r>
              <a:rPr lang="en-US" sz="2000" dirty="0" smtClean="0">
                <a:solidFill>
                  <a:srgbClr val="A6A6A6"/>
                </a:solidFill>
              </a:rPr>
              <a:t> give a x5 boost to the production rate </a:t>
            </a:r>
          </a:p>
          <a:p>
            <a:r>
              <a:rPr lang="en-US" sz="2400" dirty="0" smtClean="0">
                <a:solidFill>
                  <a:srgbClr val="A6A6A6"/>
                </a:solidFill>
              </a:rPr>
              <a:t>Do the events with </a:t>
            </a:r>
            <a:r>
              <a:rPr lang="en-US" sz="2400" dirty="0" err="1" smtClean="0">
                <a:solidFill>
                  <a:srgbClr val="A6A6A6"/>
                </a:solidFill>
              </a:rPr>
              <a:t>diphotons</a:t>
            </a:r>
            <a:r>
              <a:rPr lang="en-US" sz="2400" dirty="0" smtClean="0">
                <a:solidFill>
                  <a:srgbClr val="A6A6A6"/>
                </a:solidFill>
              </a:rPr>
              <a:t> at 750 </a:t>
            </a:r>
            <a:r>
              <a:rPr lang="en-US" sz="2400" dirty="0" err="1" smtClean="0">
                <a:solidFill>
                  <a:srgbClr val="A6A6A6"/>
                </a:solidFill>
              </a:rPr>
              <a:t>GeV</a:t>
            </a:r>
            <a:r>
              <a:rPr lang="en-US" sz="2400" dirty="0" smtClean="0">
                <a:solidFill>
                  <a:srgbClr val="A6A6A6"/>
                </a:solidFill>
              </a:rPr>
              <a:t> look special, is there a sign of anything else being produced in association with this bump?</a:t>
            </a:r>
          </a:p>
          <a:p>
            <a:pPr lvl="1"/>
            <a:r>
              <a:rPr lang="en-US" sz="2000" dirty="0" smtClean="0">
                <a:solidFill>
                  <a:srgbClr val="A6A6A6"/>
                </a:solidFill>
              </a:rPr>
              <a:t>Not really....but poor statistics </a:t>
            </a:r>
          </a:p>
          <a:p>
            <a:r>
              <a:rPr lang="en-US" sz="2400" dirty="0" smtClean="0"/>
              <a:t>If it is real, what is it</a:t>
            </a:r>
          </a:p>
          <a:p>
            <a:pPr lvl="1"/>
            <a:r>
              <a:rPr lang="en-US" sz="2000" dirty="0" smtClean="0"/>
              <a:t>Nobody really knows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4" descr="Apr-05-2016_09.42.11-CapturFi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85" y="199234"/>
            <a:ext cx="8450015" cy="62829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6202" y="2403257"/>
            <a:ext cx="4195915" cy="52298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42808" y="4408047"/>
            <a:ext cx="2291058" cy="62260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10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6435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46435"/>
            <a:ext cx="8229600" cy="1708980"/>
          </a:xfrm>
        </p:spPr>
        <p:txBody>
          <a:bodyPr/>
          <a:lstStyle/>
          <a:p>
            <a:r>
              <a:rPr lang="en-US" dirty="0" smtClean="0"/>
              <a:t>The exploration of the </a:t>
            </a:r>
            <a:r>
              <a:rPr lang="en-US" dirty="0" err="1" smtClean="0"/>
              <a:t>TeV</a:t>
            </a:r>
            <a:r>
              <a:rPr lang="en-US" dirty="0" smtClean="0"/>
              <a:t> scale at the LHC is in full swing</a:t>
            </a:r>
          </a:p>
          <a:p>
            <a:r>
              <a:rPr lang="en-US" dirty="0" smtClean="0"/>
              <a:t>By this summer we will know if the 750 </a:t>
            </a:r>
            <a:r>
              <a:rPr lang="en-US" dirty="0" err="1" smtClean="0"/>
              <a:t>GeV</a:t>
            </a:r>
            <a:r>
              <a:rPr lang="en-US" dirty="0" smtClean="0"/>
              <a:t> object is real or a fluke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9A8E-5094-D747-9653-AF76B488084F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 descr="new_timeplan_24Sept2014 b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5" y="2913796"/>
            <a:ext cx="8656345" cy="335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29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784" y="2740156"/>
            <a:ext cx="8229600" cy="1143000"/>
          </a:xfrm>
        </p:spPr>
        <p:txBody>
          <a:bodyPr/>
          <a:lstStyle/>
          <a:p>
            <a:r>
              <a:rPr lang="en-US" dirty="0" smtClean="0"/>
              <a:t>Bonus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77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07"/>
            <a:ext cx="8229600" cy="1143000"/>
          </a:xfrm>
        </p:spPr>
        <p:txBody>
          <a:bodyPr/>
          <a:lstStyle/>
          <a:p>
            <a:r>
              <a:rPr lang="en-US" dirty="0" smtClean="0"/>
              <a:t>Other channels?  </a:t>
            </a:r>
            <a:r>
              <a:rPr lang="en-US" dirty="0" err="1" smtClean="0"/>
              <a:t>Z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>
                <a:latin typeface="+mn-lt"/>
                <a:cs typeface="Symbol" charset="2"/>
              </a:rPr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9A8E-5094-D747-9653-AF76B488084F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0" y="1343210"/>
            <a:ext cx="4400550" cy="46114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038" y="1392054"/>
            <a:ext cx="4400550" cy="46114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10" y="0"/>
            <a:ext cx="2223047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CMS-PAS-EXO-16-019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978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6974"/>
          </a:xfrm>
        </p:spPr>
        <p:txBody>
          <a:bodyPr/>
          <a:lstStyle/>
          <a:p>
            <a:r>
              <a:rPr lang="en-US" dirty="0" smtClean="0"/>
              <a:t>The LHC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600200"/>
            <a:ext cx="4072163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proton-proton collider with 13 </a:t>
            </a:r>
            <a:r>
              <a:rPr lang="en-US" sz="2400" dirty="0" err="1" smtClean="0"/>
              <a:t>TeV</a:t>
            </a:r>
            <a:r>
              <a:rPr lang="en-US" sz="2400" dirty="0" smtClean="0"/>
              <a:t> in the center of mass</a:t>
            </a:r>
          </a:p>
          <a:p>
            <a:endParaRPr lang="en-US" sz="2400" dirty="0" smtClean="0"/>
          </a:p>
          <a:p>
            <a:r>
              <a:rPr lang="en-US" sz="2400" dirty="0" smtClean="0"/>
              <a:t>In a 17 mile long circular tunnel on the Swiss-French border near Geneva, 300 </a:t>
            </a:r>
            <a:r>
              <a:rPr lang="en-US" sz="2400" dirty="0" err="1" smtClean="0"/>
              <a:t>ft</a:t>
            </a:r>
            <a:r>
              <a:rPr lang="en-US" sz="2400" dirty="0" smtClean="0"/>
              <a:t> below ground</a:t>
            </a:r>
          </a:p>
          <a:p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742" y="1623234"/>
            <a:ext cx="4303058" cy="457516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97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channels? ZZ</a:t>
            </a:r>
            <a:r>
              <a:rPr lang="en-US" dirty="0" smtClean="0">
                <a:sym typeface="Wingdings"/>
              </a:rPr>
              <a:t>4l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9A8E-5094-D747-9653-AF76B488084F}" type="slidenum">
              <a:rPr lang="en-US" smtClean="0"/>
              <a:t>60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84" y="1468372"/>
            <a:ext cx="7380582" cy="53896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10" y="0"/>
            <a:ext cx="2185289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CMS-PAS-HIG-15-004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563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1800" y="0"/>
            <a:ext cx="7892536" cy="6488697"/>
            <a:chOff x="431800" y="0"/>
            <a:chExt cx="8256116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1800" y="0"/>
              <a:ext cx="8256116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560032" y="3989253"/>
              <a:ext cx="1025378" cy="646331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ATLAS</a:t>
              </a:r>
            </a:p>
            <a:p>
              <a:pPr algn="ctr"/>
              <a:r>
                <a:rPr lang="en-US" b="1" dirty="0" smtClean="0"/>
                <a:t>Detector</a:t>
              </a:r>
              <a:endParaRPr lang="en-US" b="1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7426560" y="2724868"/>
              <a:ext cx="241220" cy="40290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373765" y="4901572"/>
              <a:ext cx="1025378" cy="646331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CMS</a:t>
              </a:r>
            </a:p>
            <a:p>
              <a:pPr algn="ctr"/>
              <a:r>
                <a:rPr lang="en-US" b="1" dirty="0" smtClean="0"/>
                <a:t>Detector</a:t>
              </a:r>
              <a:endParaRPr lang="en-US" b="1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855902" y="4693951"/>
              <a:ext cx="517863" cy="20762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133600" y="6488697"/>
            <a:ext cx="41321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17 mile long tunnel 300 </a:t>
            </a:r>
            <a:r>
              <a:rPr lang="en-US" dirty="0" err="1"/>
              <a:t>ft</a:t>
            </a:r>
            <a:r>
              <a:rPr lang="en-US" dirty="0"/>
              <a:t> below ground</a:t>
            </a:r>
          </a:p>
        </p:txBody>
      </p:sp>
      <p:sp>
        <p:nvSpPr>
          <p:cNvPr id="11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94D76B7-2863-1441-80BC-BA3E6CE8A5ED}" type="slidenum">
              <a:rPr lang="en-US" smtClean="0"/>
              <a:t>7</a:t>
            </a:fld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695361" y="3354793"/>
            <a:ext cx="165659" cy="4058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42772" y="1932800"/>
            <a:ext cx="1099204" cy="646331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CERN </a:t>
            </a:r>
          </a:p>
          <a:p>
            <a:r>
              <a:rPr lang="en-US" dirty="0" smtClean="0"/>
              <a:t>“campus”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51005" y="1160215"/>
            <a:ext cx="1220031" cy="646331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Downtown </a:t>
            </a:r>
          </a:p>
          <a:p>
            <a:r>
              <a:rPr lang="en-US" dirty="0" smtClean="0"/>
              <a:t>Geneva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549557" y="1629077"/>
            <a:ext cx="701448" cy="3037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19559" y="731704"/>
            <a:ext cx="1262523" cy="369332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Mont Blanc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982082" y="358949"/>
            <a:ext cx="518305" cy="37275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69070" y="1858583"/>
            <a:ext cx="852479" cy="369332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Airport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021549" y="2227915"/>
            <a:ext cx="0" cy="18808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31800" y="2416004"/>
            <a:ext cx="3447368" cy="54334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99252" y="2416004"/>
            <a:ext cx="3367042" cy="93878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307709" y="2945538"/>
            <a:ext cx="975212" cy="39544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21163135">
            <a:off x="692963" y="2434158"/>
            <a:ext cx="1278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Switzerland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21163135">
            <a:off x="1007902" y="2738424"/>
            <a:ext cx="81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97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ERN-MOVIE-2009-153-0600-kbps-maxH-360-25-fps-audio-128-kbps-48-kHz-ster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3250" y="1193800"/>
            <a:ext cx="7937500" cy="4470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10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MSeven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CCE8-9758-1E46-A361-C3D0AD1631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18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1991</Words>
  <Application>Microsoft Macintosh PowerPoint</Application>
  <PresentationFormat>On-screen Show (4:3)</PresentationFormat>
  <Paragraphs>314</Paragraphs>
  <Slides>60</Slides>
  <Notes>3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Physics at the LHC</vt:lpstr>
      <vt:lpstr>Particle Physics</vt:lpstr>
      <vt:lpstr>PowerPoint Presentation</vt:lpstr>
      <vt:lpstr>The questions of particle physics</vt:lpstr>
      <vt:lpstr>The questions of particle physics</vt:lpstr>
      <vt:lpstr>The LHC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distinguish different particles in the collision</vt:lpstr>
      <vt:lpstr>Electrons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Proton-Proton interactions</vt:lpstr>
      <vt:lpstr>PowerPoint Presentation</vt:lpstr>
      <vt:lpstr>PowerPoint Presentation</vt:lpstr>
      <vt:lpstr>PowerPoint Presentation</vt:lpstr>
      <vt:lpstr>The importance of "the TeV scale"</vt:lpstr>
      <vt:lpstr>The questions of particle physics</vt:lpstr>
      <vt:lpstr>The question of mass (1)</vt:lpstr>
      <vt:lpstr>The question of mass (2)</vt:lpstr>
      <vt:lpstr>The Higgs</vt:lpstr>
      <vt:lpstr>Issues with the Higgs</vt:lpstr>
      <vt:lpstr>An important bonus</vt:lpstr>
      <vt:lpstr>Searching for new physics</vt:lpstr>
      <vt:lpstr>m+m- invariant mass</vt:lpstr>
      <vt:lpstr>PowerPoint Presentation</vt:lpstr>
      <vt:lpstr>Easy? Yes, but not all that glitters is gold</vt:lpstr>
      <vt:lpstr>Searching for new physics</vt:lpstr>
      <vt:lpstr>PowerPoint Presentation</vt:lpstr>
      <vt:lpstr>PowerPoint Presentation</vt:lpstr>
      <vt:lpstr>PowerPoint Presentation</vt:lpstr>
      <vt:lpstr>Experiment-theory synergy </vt:lpstr>
      <vt:lpstr>Where are we now</vt:lpstr>
      <vt:lpstr>Took data in 2010-2012 at 7-8 TeV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2015 LHC Run: 13 TeV</vt:lpstr>
      <vt:lpstr>2.3 fb-1 @ 13 TeV    vs.    19.5 fb-1  @ 8 TeV</vt:lpstr>
      <vt:lpstr>PowerPoint Presentation</vt:lpstr>
      <vt:lpstr>PowerPoint Presentation</vt:lpstr>
      <vt:lpstr>Questions</vt:lpstr>
      <vt:lpstr>Questions</vt:lpstr>
      <vt:lpstr>Questions</vt:lpstr>
      <vt:lpstr>Questions</vt:lpstr>
      <vt:lpstr>Questions</vt:lpstr>
      <vt:lpstr>PowerPoint Presentation</vt:lpstr>
      <vt:lpstr>Conclusion</vt:lpstr>
      <vt:lpstr>Bonus slides</vt:lpstr>
      <vt:lpstr>Other channels?  Zg?</vt:lpstr>
      <vt:lpstr>Other channels? ZZ4l</vt:lpstr>
    </vt:vector>
  </TitlesOfParts>
  <Company>ucsb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Claudio Campagnari</dc:creator>
  <cp:lastModifiedBy>Claudio Campagnari</cp:lastModifiedBy>
  <cp:revision>45</cp:revision>
  <dcterms:created xsi:type="dcterms:W3CDTF">2016-04-04T01:24:19Z</dcterms:created>
  <dcterms:modified xsi:type="dcterms:W3CDTF">2016-04-07T02:28:23Z</dcterms:modified>
</cp:coreProperties>
</file>